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6" r:id="rId2"/>
  </p:sldMasterIdLst>
  <p:notesMasterIdLst>
    <p:notesMasterId r:id="rId33"/>
  </p:notesMasterIdLst>
  <p:sldIdLst>
    <p:sldId id="672" r:id="rId3"/>
    <p:sldId id="696" r:id="rId4"/>
    <p:sldId id="699" r:id="rId5"/>
    <p:sldId id="559" r:id="rId6"/>
    <p:sldId id="544" r:id="rId7"/>
    <p:sldId id="676" r:id="rId8"/>
    <p:sldId id="702" r:id="rId9"/>
    <p:sldId id="701" r:id="rId10"/>
    <p:sldId id="651" r:id="rId11"/>
    <p:sldId id="703" r:id="rId12"/>
    <p:sldId id="704" r:id="rId13"/>
    <p:sldId id="705" r:id="rId14"/>
    <p:sldId id="706" r:id="rId15"/>
    <p:sldId id="707" r:id="rId16"/>
    <p:sldId id="708" r:id="rId17"/>
    <p:sldId id="709" r:id="rId18"/>
    <p:sldId id="710" r:id="rId19"/>
    <p:sldId id="711" r:id="rId20"/>
    <p:sldId id="712" r:id="rId21"/>
    <p:sldId id="713" r:id="rId22"/>
    <p:sldId id="714" r:id="rId23"/>
    <p:sldId id="715" r:id="rId24"/>
    <p:sldId id="716" r:id="rId25"/>
    <p:sldId id="717" r:id="rId26"/>
    <p:sldId id="718" r:id="rId27"/>
    <p:sldId id="719" r:id="rId28"/>
    <p:sldId id="720" r:id="rId29"/>
    <p:sldId id="721" r:id="rId30"/>
    <p:sldId id="722" r:id="rId31"/>
    <p:sldId id="723"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43CF2C3-3950-4E40-A02F-66DCCF188A6B}">
          <p14:sldIdLst>
            <p14:sldId id="672"/>
            <p14:sldId id="696"/>
            <p14:sldId id="699"/>
            <p14:sldId id="559"/>
            <p14:sldId id="544"/>
            <p14:sldId id="676"/>
            <p14:sldId id="702"/>
            <p14:sldId id="701"/>
            <p14:sldId id="651"/>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32" autoAdjust="0"/>
    <p:restoredTop sz="66236" autoAdjust="0"/>
  </p:normalViewPr>
  <p:slideViewPr>
    <p:cSldViewPr snapToGrid="0">
      <p:cViewPr varScale="1">
        <p:scale>
          <a:sx n="57" d="100"/>
          <a:sy n="57" d="100"/>
        </p:scale>
        <p:origin x="1320" y="48"/>
      </p:cViewPr>
      <p:guideLst>
        <p:guide orient="horz" pos="2160"/>
        <p:guide pos="3840"/>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占比</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8-986A-4F6F-8EDE-0C793C25C20A}"/>
              </c:ext>
            </c:extLst>
          </c:dPt>
          <c:dPt>
            <c:idx val="1"/>
            <c:bubble3D val="0"/>
            <c:spPr>
              <a:noFill/>
              <a:ln w="19050">
                <a:noFill/>
              </a:ln>
              <a:effectLst/>
            </c:spPr>
            <c:extLst>
              <c:ext xmlns:c16="http://schemas.microsoft.com/office/drawing/2014/chart" uri="{C3380CC4-5D6E-409C-BE32-E72D297353CC}">
                <c16:uniqueId val="{00000006-986A-4F6F-8EDE-0C793C25C20A}"/>
              </c:ext>
            </c:extLst>
          </c:dPt>
          <c:cat>
            <c:strRef>
              <c:f>Sheet1!$A$2:$A$3</c:f>
              <c:strCache>
                <c:ptCount val="2"/>
                <c:pt idx="0">
                  <c:v>数据占比</c:v>
                </c:pt>
                <c:pt idx="1">
                  <c:v>100-数据占比</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0-986A-4F6F-8EDE-0C793C25C20A}"/>
            </c:ext>
          </c:extLst>
        </c:ser>
        <c:ser>
          <c:idx val="1"/>
          <c:order val="1"/>
          <c:tx>
            <c:strRef>
              <c:f>Sheet1!$C$1</c:f>
              <c:strCache>
                <c:ptCount val="1"/>
                <c:pt idx="0">
                  <c:v>占比2</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5-0D32-4F1B-A6ED-B332882DD044}"/>
              </c:ext>
            </c:extLst>
          </c:dPt>
          <c:dPt>
            <c:idx val="1"/>
            <c:bubble3D val="0"/>
            <c:spPr>
              <a:noFill/>
              <a:ln w="19050">
                <a:noFill/>
              </a:ln>
              <a:effectLst/>
            </c:spPr>
            <c:extLst>
              <c:ext xmlns:c16="http://schemas.microsoft.com/office/drawing/2014/chart" uri="{C3380CC4-5D6E-409C-BE32-E72D297353CC}">
                <c16:uniqueId val="{00000005-986A-4F6F-8EDE-0C793C25C20A}"/>
              </c:ext>
            </c:extLst>
          </c:dPt>
          <c:cat>
            <c:strRef>
              <c:f>Sheet1!$A$2:$A$3</c:f>
              <c:strCache>
                <c:ptCount val="2"/>
                <c:pt idx="0">
                  <c:v>数据占比</c:v>
                </c:pt>
                <c:pt idx="1">
                  <c:v>100-数据占比</c:v>
                </c:pt>
              </c:strCache>
            </c:strRef>
          </c:cat>
          <c:val>
            <c:numRef>
              <c:f>Sheet1!$C$2:$C$3</c:f>
              <c:numCache>
                <c:formatCode>General</c:formatCode>
                <c:ptCount val="2"/>
                <c:pt idx="0">
                  <c:v>60</c:v>
                </c:pt>
                <c:pt idx="1">
                  <c:v>40</c:v>
                </c:pt>
              </c:numCache>
            </c:numRef>
          </c:val>
          <c:extLst>
            <c:ext xmlns:c16="http://schemas.microsoft.com/office/drawing/2014/chart" uri="{C3380CC4-5D6E-409C-BE32-E72D297353CC}">
              <c16:uniqueId val="{00000001-986A-4F6F-8EDE-0C793C25C20A}"/>
            </c:ext>
          </c:extLst>
        </c:ser>
        <c:ser>
          <c:idx val="2"/>
          <c:order val="2"/>
          <c:tx>
            <c:strRef>
              <c:f>Sheet1!$D$1</c:f>
              <c:strCache>
                <c:ptCount val="1"/>
                <c:pt idx="0">
                  <c:v>占比3</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7-986A-4F6F-8EDE-0C793C25C20A}"/>
              </c:ext>
            </c:extLst>
          </c:dPt>
          <c:dPt>
            <c:idx val="1"/>
            <c:bubble3D val="0"/>
            <c:spPr>
              <a:noFill/>
              <a:ln w="19050">
                <a:noFill/>
              </a:ln>
              <a:effectLst/>
            </c:spPr>
            <c:extLst>
              <c:ext xmlns:c16="http://schemas.microsoft.com/office/drawing/2014/chart" uri="{C3380CC4-5D6E-409C-BE32-E72D297353CC}">
                <c16:uniqueId val="{00000004-986A-4F6F-8EDE-0C793C25C20A}"/>
              </c:ext>
            </c:extLst>
          </c:dPt>
          <c:cat>
            <c:strRef>
              <c:f>Sheet1!$A$2:$A$3</c:f>
              <c:strCache>
                <c:ptCount val="2"/>
                <c:pt idx="0">
                  <c:v>数据占比</c:v>
                </c:pt>
                <c:pt idx="1">
                  <c:v>100-数据占比</c:v>
                </c:pt>
              </c:strCache>
            </c:strRef>
          </c:cat>
          <c:val>
            <c:numRef>
              <c:f>Sheet1!$D$2:$D$3</c:f>
              <c:numCache>
                <c:formatCode>General</c:formatCode>
                <c:ptCount val="2"/>
                <c:pt idx="0">
                  <c:v>70</c:v>
                </c:pt>
                <c:pt idx="1">
                  <c:v>30</c:v>
                </c:pt>
              </c:numCache>
            </c:numRef>
          </c:val>
          <c:extLst>
            <c:ext xmlns:c16="http://schemas.microsoft.com/office/drawing/2014/chart" uri="{C3380CC4-5D6E-409C-BE32-E72D297353CC}">
              <c16:uniqueId val="{00000002-986A-4F6F-8EDE-0C793C25C20A}"/>
            </c:ext>
          </c:extLst>
        </c:ser>
        <c:dLbls>
          <c:showLegendKey val="0"/>
          <c:showVal val="0"/>
          <c:showCatName val="0"/>
          <c:showSerName val="0"/>
          <c:showPercent val="0"/>
          <c:showBubbleSize val="0"/>
          <c:showLeaderLines val="1"/>
        </c:dLbls>
        <c:firstSliceAng val="0"/>
        <c:holeSize val="6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ea typeface="+mn-ea"/>
          <a:cs typeface="+mn-ea"/>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2021/9/19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extLst>
      <p:ext uri="{BB962C8B-B14F-4D97-AF65-F5344CB8AC3E}">
        <p14:creationId xmlns:p14="http://schemas.microsoft.com/office/powerpoint/2010/main" val="330053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Cmsis_os</a:t>
            </a:r>
            <a:r>
              <a:rPr lang="en-US" altLang="zh-CN" dirty="0"/>
              <a:t> and kernel are files provided directly by the package, with the kernel file and </a:t>
            </a:r>
            <a:r>
              <a:rPr lang="en-US" altLang="zh-CN" dirty="0" err="1"/>
              <a:t>tos_config</a:t>
            </a:r>
            <a:r>
              <a:rPr lang="en-US" altLang="zh-CN" dirty="0"/>
              <a:t> file being mandatory and </a:t>
            </a:r>
            <a:r>
              <a:rPr lang="en-US" altLang="zh-CN" dirty="0" err="1"/>
              <a:t>cmsis</a:t>
            </a:r>
            <a:r>
              <a:rPr lang="en-US" altLang="zh-CN" dirty="0"/>
              <a:t> being user-selectable.</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2586224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mn-ea"/>
                <a:cs typeface="Times New Roman" panose="02020603050405020304" pitchFamily="18" charset="0"/>
              </a:rPr>
              <a:t>The example includes the main file for user testing (</a:t>
            </a:r>
            <a:r>
              <a:rPr lang="en-US" altLang="zh-CN" sz="1200" kern="100" dirty="0" err="1">
                <a:effectLst/>
                <a:latin typeface="+mn-ea"/>
                <a:cs typeface="Times New Roman" panose="02020603050405020304" pitchFamily="18" charset="0"/>
              </a:rPr>
              <a:t>helloworld_main</a:t>
            </a:r>
            <a:r>
              <a:rPr lang="en-US" altLang="zh-CN" sz="1200" kern="100" dirty="0">
                <a:effectLst/>
                <a:latin typeface="+mn-ea"/>
                <a:cs typeface="Times New Roman" panose="02020603050405020304" pitchFamily="18" charset="0"/>
              </a:rPr>
              <a:t>), the interrupt modification file (</a:t>
            </a:r>
            <a:r>
              <a:rPr lang="en-US" altLang="zh-CN" sz="1200" kern="100" dirty="0" err="1">
                <a:effectLst/>
                <a:latin typeface="+mn-ea"/>
                <a:cs typeface="Times New Roman" panose="02020603050405020304" pitchFamily="18" charset="0"/>
              </a:rPr>
              <a:t>mcu_it.c</a:t>
            </a:r>
            <a:r>
              <a:rPr lang="en-US" altLang="zh-CN" sz="1200" kern="100" dirty="0">
                <a:effectLst/>
                <a:latin typeface="+mn-ea"/>
                <a:cs typeface="Times New Roman" panose="02020603050405020304" pitchFamily="18" charset="0"/>
              </a:rPr>
              <a:t>), and the user's peripheral header file (</a:t>
            </a:r>
            <a:r>
              <a:rPr lang="en-US" altLang="zh-CN" sz="1200" kern="100" dirty="0" err="1">
                <a:effectLst/>
                <a:latin typeface="+mn-ea"/>
                <a:cs typeface="Times New Roman" panose="02020603050405020304" pitchFamily="18" charset="0"/>
              </a:rPr>
              <a:t>mcu_platform.h</a:t>
            </a:r>
            <a:r>
              <a:rPr lang="en-US" altLang="zh-CN" sz="1200" kern="100" dirty="0">
                <a:effectLst/>
                <a:latin typeface="+mn-ea"/>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37586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section describes the functions implemented in the package, starting with the kernel and chip adaptation functions, as shown in the diagram, which provide different arch and </a:t>
            </a:r>
            <a:r>
              <a:rPr lang="en-US" altLang="zh-CN" dirty="0" err="1"/>
              <a:t>tos_config</a:t>
            </a:r>
            <a:r>
              <a:rPr lang="en-US" altLang="zh-CN" dirty="0"/>
              <a:t> files for different kernel selections</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34496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there are component reminders, when the user selects a component, the package will automatically remind the user of the components that still need to be selected, the user can click to install them one by one or use resolve to install them in one click.</a:t>
            </a:r>
            <a:endParaRPr kumimoji="0" lang="zh-CN" altLang="en-US" sz="1200" b="0" i="0" u="none" strike="noStrike" kern="1200" cap="none" spc="0" normalizeH="0" baseline="0" noProof="0" dirty="0">
              <a:ln>
                <a:noFill/>
              </a:ln>
              <a:solidFill>
                <a:prstClr val="black"/>
              </a:solidFill>
              <a:effectLst/>
              <a:uLnTx/>
              <a:uFillTx/>
              <a:latin typeface="+mn-ea"/>
              <a:cs typeface="+mn-ea"/>
            </a:endParaRPr>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3501030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installing the package, click on </a:t>
            </a:r>
            <a:r>
              <a:rPr lang="en-US" altLang="zh-CN" dirty="0" err="1"/>
              <a:t>TencentOS</a:t>
            </a:r>
            <a:r>
              <a:rPr lang="en-US" altLang="zh-CN" dirty="0"/>
              <a:t> Tiny in the picture to be redirected to the </a:t>
            </a:r>
            <a:r>
              <a:rPr lang="en-US" altLang="zh-CN" dirty="0" err="1"/>
              <a:t>TencentOS</a:t>
            </a:r>
            <a:r>
              <a:rPr lang="en-US" altLang="zh-CN" dirty="0"/>
              <a:t>-Tiny webpage.</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159224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there is the package extension development function. In the future, if you need to make the package include new kernels or vendor's chips, you can simply change the </a:t>
            </a:r>
            <a:r>
              <a:rPr lang="en-US" altLang="zh-CN" dirty="0" err="1"/>
              <a:t>Dvender</a:t>
            </a:r>
            <a:r>
              <a:rPr lang="en-US" altLang="zh-CN" dirty="0"/>
              <a:t>, </a:t>
            </a:r>
            <a:r>
              <a:rPr lang="en-US" altLang="zh-CN" dirty="0" err="1"/>
              <a:t>Dname</a:t>
            </a:r>
            <a:r>
              <a:rPr lang="en-US" altLang="zh-CN" dirty="0"/>
              <a:t> or </a:t>
            </a:r>
            <a:r>
              <a:rPr lang="en-US" altLang="zh-CN" dirty="0" err="1"/>
              <a:t>Dfamily</a:t>
            </a:r>
            <a:r>
              <a:rPr lang="en-US" altLang="zh-CN" dirty="0"/>
              <a:t> in the PDSC file.</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16</a:t>
            </a:fld>
            <a:endParaRPr lang="zh-CN" altLang="en-US"/>
          </a:p>
        </p:txBody>
      </p:sp>
    </p:spTree>
    <p:extLst>
      <p:ext uri="{BB962C8B-B14F-4D97-AF65-F5344CB8AC3E}">
        <p14:creationId xmlns:p14="http://schemas.microsoft.com/office/powerpoint/2010/main" val="1597063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designing the PDSC file, bundle tags are used, and a package can be designed under each bundle tag so that if other functional packages for </a:t>
            </a:r>
            <a:r>
              <a:rPr lang="en-US" altLang="zh-CN" dirty="0" err="1"/>
              <a:t>TencentOS</a:t>
            </a:r>
            <a:r>
              <a:rPr lang="en-US" altLang="zh-CN" dirty="0"/>
              <a:t> tiny are subsequently released, they can be distinguished from the existing ones and displayed outside of it.</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2211797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n-ea"/>
                <a:cs typeface="+mn-ea"/>
              </a:rPr>
              <a:t>After double clicking on the package to install it, you need to agree to the BSD 3-Clause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n-ea"/>
                <a:cs typeface="+mn-ea"/>
              </a:rPr>
              <a:t>On the left you can modify the version, on the right you can view the contents</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2578091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designing the package, three versions of </a:t>
            </a:r>
            <a:r>
              <a:rPr lang="en-US" altLang="zh-CN" dirty="0" err="1"/>
              <a:t>keil</a:t>
            </a:r>
            <a:r>
              <a:rPr lang="en-US" altLang="zh-CN" dirty="0"/>
              <a:t> 5.14, 5.30 and 5.35 were carried out and tested on Cortex M0, 0+, 3, 4, 7, 23 and 33, the kernel-based chips stm32f103c8,stm32f767, the microcontroller Positive Point Atomic Explorer and Battleship, the packages were all quickly ported and compiled and passed, while the packages were The packages were sent to the official </a:t>
            </a:r>
            <a:r>
              <a:rPr lang="en-US" altLang="zh-CN" dirty="0" err="1"/>
              <a:t>TencentOS</a:t>
            </a:r>
            <a:r>
              <a:rPr lang="en-US" altLang="zh-CN" dirty="0"/>
              <a:t> tiny technical exchange group for testing.</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230688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21</a:t>
            </a:fld>
            <a:endParaRPr lang="zh-CN" altLang="en-US"/>
          </a:p>
        </p:txBody>
      </p:sp>
    </p:spTree>
    <p:extLst>
      <p:ext uri="{BB962C8B-B14F-4D97-AF65-F5344CB8AC3E}">
        <p14:creationId xmlns:p14="http://schemas.microsoft.com/office/powerpoint/2010/main" val="2829650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85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22</a:t>
            </a:fld>
            <a:endParaRPr lang="zh-CN" altLang="en-US"/>
          </a:p>
        </p:txBody>
      </p:sp>
    </p:spTree>
    <p:extLst>
      <p:ext uri="{BB962C8B-B14F-4D97-AF65-F5344CB8AC3E}">
        <p14:creationId xmlns:p14="http://schemas.microsoft.com/office/powerpoint/2010/main" val="849665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1692375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24</a:t>
            </a:fld>
            <a:endParaRPr lang="zh-CN" altLang="en-US"/>
          </a:p>
        </p:txBody>
      </p:sp>
    </p:spTree>
    <p:extLst>
      <p:ext uri="{BB962C8B-B14F-4D97-AF65-F5344CB8AC3E}">
        <p14:creationId xmlns:p14="http://schemas.microsoft.com/office/powerpoint/2010/main" val="2860460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25</a:t>
            </a:fld>
            <a:endParaRPr lang="zh-CN" altLang="en-US"/>
          </a:p>
        </p:txBody>
      </p:sp>
    </p:spTree>
    <p:extLst>
      <p:ext uri="{BB962C8B-B14F-4D97-AF65-F5344CB8AC3E}">
        <p14:creationId xmlns:p14="http://schemas.microsoft.com/office/powerpoint/2010/main" val="2389338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26</a:t>
            </a:fld>
            <a:endParaRPr lang="zh-CN" altLang="en-US"/>
          </a:p>
        </p:txBody>
      </p:sp>
    </p:spTree>
    <p:extLst>
      <p:ext uri="{BB962C8B-B14F-4D97-AF65-F5344CB8AC3E}">
        <p14:creationId xmlns:p14="http://schemas.microsoft.com/office/powerpoint/2010/main" val="3651459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27</a:t>
            </a:fld>
            <a:endParaRPr lang="zh-CN" altLang="en-US"/>
          </a:p>
        </p:txBody>
      </p:sp>
    </p:spTree>
    <p:extLst>
      <p:ext uri="{BB962C8B-B14F-4D97-AF65-F5344CB8AC3E}">
        <p14:creationId xmlns:p14="http://schemas.microsoft.com/office/powerpoint/2010/main" val="19679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173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29</a:t>
            </a:fld>
            <a:endParaRPr lang="zh-CN" altLang="en-US"/>
          </a:p>
        </p:txBody>
      </p:sp>
    </p:spTree>
    <p:extLst>
      <p:ext uri="{BB962C8B-B14F-4D97-AF65-F5344CB8AC3E}">
        <p14:creationId xmlns:p14="http://schemas.microsoft.com/office/powerpoint/2010/main" val="184231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extLst>
      <p:ext uri="{BB962C8B-B14F-4D97-AF65-F5344CB8AC3E}">
        <p14:creationId xmlns:p14="http://schemas.microsoft.com/office/powerpoint/2010/main" val="379532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b="0" i="0" u="none" strike="noStrike" kern="1200" cap="none" spc="0" normalizeH="0" baseline="0" noProof="0" dirty="0" err="1">
                <a:ln>
                  <a:noFill/>
                </a:ln>
                <a:effectLst/>
                <a:uLnTx/>
                <a:uFillTx/>
                <a:latin typeface="+mn-ea"/>
                <a:cs typeface="+mn-ea"/>
              </a:rPr>
              <a:t>TencentOS</a:t>
            </a:r>
            <a:r>
              <a:rPr kumimoji="0" lang="en-US" altLang="zh-CN" sz="1200" b="0" i="0" u="none" strike="noStrike" kern="1200" cap="none" spc="0" normalizeH="0" baseline="0" noProof="0" dirty="0">
                <a:ln>
                  <a:noFill/>
                </a:ln>
                <a:effectLst/>
                <a:uLnTx/>
                <a:uFillTx/>
                <a:latin typeface="+mn-ea"/>
                <a:cs typeface="+mn-ea"/>
              </a:rPr>
              <a:t> tiny is a real-time operating system developed by </a:t>
            </a:r>
            <a:r>
              <a:rPr kumimoji="0" lang="en-US" altLang="zh-CN" sz="1200" b="0" i="0" u="none" strike="noStrike" kern="1200" cap="none" spc="0" normalizeH="0" baseline="0" noProof="0" dirty="0" err="1">
                <a:ln>
                  <a:noFill/>
                </a:ln>
                <a:effectLst/>
                <a:uLnTx/>
                <a:uFillTx/>
                <a:latin typeface="+mn-ea"/>
                <a:cs typeface="+mn-ea"/>
              </a:rPr>
              <a:t>Tencent</a:t>
            </a:r>
            <a:r>
              <a:rPr kumimoji="0" lang="en-US" altLang="zh-CN" sz="1200" b="0" i="0" u="none" strike="noStrike" kern="1200" cap="none" spc="0" normalizeH="0" baseline="0" noProof="0" dirty="0">
                <a:ln>
                  <a:noFill/>
                </a:ln>
                <a:effectLst/>
                <a:uLnTx/>
                <a:uFillTx/>
                <a:latin typeface="+mn-ea"/>
                <a:cs typeface="+mn-ea"/>
              </a:rPr>
              <a:t> for the Internet of Things (</a:t>
            </a:r>
            <a:r>
              <a:rPr kumimoji="0" lang="en-US" altLang="zh-CN" sz="1200" b="0" i="0" u="none" strike="noStrike" kern="1200" cap="none" spc="0" normalizeH="0" baseline="0" noProof="0" dirty="0" err="1">
                <a:ln>
                  <a:noFill/>
                </a:ln>
                <a:effectLst/>
                <a:uLnTx/>
                <a:uFillTx/>
                <a:latin typeface="+mn-ea"/>
                <a:cs typeface="+mn-ea"/>
              </a:rPr>
              <a:t>IoT</a:t>
            </a:r>
            <a:r>
              <a:rPr kumimoji="0" lang="en-US" altLang="zh-CN" sz="1200" b="0" i="0" u="none" strike="noStrike" kern="1200" cap="none" spc="0" normalizeH="0" baseline="0" noProof="0" dirty="0">
                <a:ln>
                  <a:noFill/>
                </a:ln>
                <a:effectLst/>
                <a:uLnTx/>
                <a:uFillTx/>
                <a:latin typeface="+mn-ea"/>
                <a:cs typeface="+mn-ea"/>
              </a:rPr>
              <a:t>) field, which has many advantages.</a:t>
            </a:r>
          </a:p>
          <a:p>
            <a:r>
              <a:rPr kumimoji="0" lang="en-US" altLang="zh-CN" sz="1200" b="0" i="0" u="none" strike="noStrike" kern="1200" cap="none" spc="0" normalizeH="0" baseline="0" noProof="0" dirty="0">
                <a:ln>
                  <a:noFill/>
                </a:ln>
                <a:effectLst/>
                <a:uLnTx/>
                <a:uFillTx/>
                <a:latin typeface="+mn-ea"/>
                <a:cs typeface="+mn-ea"/>
              </a:rPr>
              <a:t>However, when users are developing and porting, they need to select files that are suitable for the kernel because the kernels of different manufacturers' chips are </a:t>
            </a:r>
            <a:r>
              <a:rPr kumimoji="0" lang="en-US" altLang="zh-CN" sz="1200" b="0" i="0" u="none" strike="noStrike" kern="1200" cap="none" spc="0" normalizeH="0" baseline="0" noProof="0" dirty="0" err="1">
                <a:ln>
                  <a:noFill/>
                </a:ln>
                <a:effectLst/>
                <a:uLnTx/>
                <a:uFillTx/>
                <a:latin typeface="+mn-ea"/>
                <a:cs typeface="+mn-ea"/>
              </a:rPr>
              <a:t>different.Therefore</a:t>
            </a:r>
            <a:r>
              <a:rPr kumimoji="0" lang="en-US" altLang="zh-CN" sz="1200" b="0" i="0" u="none" strike="noStrike" kern="1200" cap="none" spc="0" normalizeH="0" baseline="0" noProof="0" dirty="0">
                <a:ln>
                  <a:noFill/>
                </a:ln>
                <a:effectLst/>
                <a:uLnTx/>
                <a:uFillTx/>
                <a:latin typeface="+mn-ea"/>
                <a:cs typeface="+mn-ea"/>
              </a:rPr>
              <a:t>, in order to reduce development time and improve efficiency, it is necessary to complete the packaging of </a:t>
            </a:r>
            <a:r>
              <a:rPr kumimoji="0" lang="en-US" altLang="zh-CN" sz="1200" b="0" i="0" u="none" strike="noStrike" kern="1200" cap="none" spc="0" normalizeH="0" baseline="0" noProof="0" dirty="0" err="1">
                <a:ln>
                  <a:noFill/>
                </a:ln>
                <a:effectLst/>
                <a:uLnTx/>
                <a:uFillTx/>
                <a:latin typeface="+mn-ea"/>
                <a:cs typeface="+mn-ea"/>
              </a:rPr>
              <a:t>TencentOS</a:t>
            </a:r>
            <a:r>
              <a:rPr kumimoji="0" lang="en-US" altLang="zh-CN" sz="1200" b="0" i="0" u="none" strike="noStrike" kern="1200" cap="none" spc="0" normalizeH="0" baseline="0" noProof="0" dirty="0">
                <a:ln>
                  <a:noFill/>
                </a:ln>
                <a:effectLst/>
                <a:uLnTx/>
                <a:uFillTx/>
                <a:latin typeface="+mn-ea"/>
                <a:cs typeface="+mn-ea"/>
              </a:rPr>
              <a:t> tiny packages, so as to directly generate porting projects suitable for different users.</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280435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800" b="0" i="0" u="none" strike="noStrike" baseline="0" dirty="0">
                <a:solidFill>
                  <a:srgbClr val="000000"/>
                </a:solidFill>
                <a:latin typeface="宋体" panose="02010600030101010101" pitchFamily="2" charset="-122"/>
                <a:ea typeface="宋体" panose="02010600030101010101" pitchFamily="2" charset="-122"/>
              </a:rPr>
              <a:t>ARM provides us with five software packages that</a:t>
            </a:r>
          </a:p>
          <a:p>
            <a:pPr marL="342900" indent="-342900">
              <a:buAutoNum type="arabicParenBoth"/>
            </a:pPr>
            <a:r>
              <a:rPr lang="en-US" altLang="zh-CN" sz="1800" b="0" i="0" u="none" strike="noStrike" baseline="0" dirty="0">
                <a:solidFill>
                  <a:srgbClr val="000000"/>
                </a:solidFill>
                <a:latin typeface="宋体" panose="02010600030101010101" pitchFamily="2" charset="-122"/>
                <a:ea typeface="宋体" panose="02010600030101010101" pitchFamily="2" charset="-122"/>
              </a:rPr>
              <a:t>Device family packages: generated by the silicon supplier or tool supplier</a:t>
            </a:r>
          </a:p>
          <a:p>
            <a:pPr marL="0" indent="0">
              <a:buNone/>
            </a:pPr>
            <a:r>
              <a:rPr lang="en-US" altLang="zh-CN" sz="1800" b="0" i="0" u="none" strike="noStrike" baseline="0" dirty="0">
                <a:solidFill>
                  <a:srgbClr val="000000"/>
                </a:solidFill>
                <a:latin typeface="宋体" panose="02010600030101010101" pitchFamily="2" charset="-122"/>
                <a:ea typeface="宋体" panose="02010600030101010101" pitchFamily="2" charset="-122"/>
              </a:rPr>
              <a:t>(2) Board level support packages: published by the board supplier</a:t>
            </a:r>
          </a:p>
          <a:p>
            <a:pPr marL="0" indent="0">
              <a:buNone/>
            </a:pPr>
            <a:r>
              <a:rPr lang="en-US" altLang="zh-CN" sz="1800" b="0" i="0" u="none" strike="noStrike" baseline="0" dirty="0">
                <a:solidFill>
                  <a:srgbClr val="000000"/>
                </a:solidFill>
                <a:latin typeface="宋体" panose="02010600030101010101" pitchFamily="2" charset="-122"/>
                <a:ea typeface="宋体" panose="02010600030101010101" pitchFamily="2" charset="-122"/>
              </a:rPr>
              <a:t>(3) CMSIS packages: provided by ARM, including support for the CMSIS core, DSP and RTOS </a:t>
            </a:r>
          </a:p>
          <a:p>
            <a:pPr marL="0" indent="0">
              <a:buNone/>
            </a:pPr>
            <a:r>
              <a:rPr lang="en-US" altLang="zh-CN" sz="1800" b="0" i="0" u="none" strike="noStrike" baseline="0" dirty="0">
                <a:solidFill>
                  <a:srgbClr val="000000"/>
                </a:solidFill>
                <a:latin typeface="宋体" panose="02010600030101010101" pitchFamily="2" charset="-122"/>
                <a:ea typeface="宋体" panose="02010600030101010101" pitchFamily="2" charset="-122"/>
              </a:rPr>
              <a:t>(4) Middleware packages: created by chip vendors, tool vendors or third parties; reduces development time by providing software integration of commonly used software components. </a:t>
            </a:r>
          </a:p>
          <a:p>
            <a:pPr marL="0" indent="0">
              <a:buNone/>
            </a:pPr>
            <a:r>
              <a:rPr lang="en-US" altLang="zh-CN" sz="1800" b="0" i="0" u="none" strike="noStrike" baseline="0" dirty="0">
                <a:solidFill>
                  <a:srgbClr val="000000"/>
                </a:solidFill>
                <a:latin typeface="宋体" panose="02010600030101010101" pitchFamily="2" charset="-122"/>
                <a:ea typeface="宋体" panose="02010600030101010101" pitchFamily="2" charset="-122"/>
              </a:rPr>
              <a:t>(5) Internal components: developed by tool users for internal or external distribution. </a:t>
            </a:r>
          </a:p>
          <a:p>
            <a:pPr marL="0" indent="0">
              <a:buNone/>
            </a:pP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marL="0" indent="0">
              <a:buNone/>
            </a:pPr>
            <a:r>
              <a:rPr lang="en-US" altLang="zh-CN" sz="1800" b="0" i="0" u="none" strike="noStrike" baseline="0" dirty="0">
                <a:solidFill>
                  <a:srgbClr val="000000"/>
                </a:solidFill>
                <a:latin typeface="宋体" panose="02010600030101010101" pitchFamily="2" charset="-122"/>
                <a:ea typeface="宋体" panose="02010600030101010101" pitchFamily="2" charset="-122"/>
              </a:rPr>
              <a:t>Increased productivity: rapid selection of components to enable migration.</a:t>
            </a:r>
          </a:p>
          <a:p>
            <a:pPr marL="0" indent="0">
              <a:buNone/>
            </a:pPr>
            <a:r>
              <a:rPr lang="en-US" altLang="zh-CN" sz="1800" b="0" i="0" u="none" strike="noStrike" baseline="0" dirty="0">
                <a:solidFill>
                  <a:srgbClr val="000000"/>
                </a:solidFill>
                <a:latin typeface="宋体" panose="02010600030101010101" pitchFamily="2" charset="-122"/>
                <a:ea typeface="宋体" panose="02010600030101010101" pitchFamily="2" charset="-122"/>
              </a:rPr>
              <a:t>Increased flexibility: the ability to add third-party software packages at will to support project development.</a:t>
            </a:r>
          </a:p>
          <a:p>
            <a:pPr marL="0" indent="0">
              <a:buNone/>
            </a:pPr>
            <a:r>
              <a:rPr lang="en-US" altLang="zh-CN" sz="1800" b="0" i="0" u="none" strike="noStrike" baseline="0" dirty="0">
                <a:solidFill>
                  <a:srgbClr val="000000"/>
                </a:solidFill>
                <a:latin typeface="宋体" panose="02010600030101010101" pitchFamily="2" charset="-122"/>
                <a:ea typeface="宋体" panose="02010600030101010101" pitchFamily="2" charset="-122"/>
              </a:rPr>
              <a:t>Simplification of long-term project maintenance: product iterations can be completed by updating package versions.</a:t>
            </a:r>
          </a:p>
          <a:p>
            <a:pPr marL="0" indent="0">
              <a:buNone/>
            </a:pPr>
            <a:endParaRPr lang="en-US" altLang="zh-CN" sz="1800" b="0" i="0" u="none" strike="noStrike" baseline="0" dirty="0">
              <a:solidFill>
                <a:srgbClr val="000000"/>
              </a:solidFill>
              <a:latin typeface="宋体" panose="02010600030101010101" pitchFamily="2" charset="-122"/>
              <a:ea typeface="宋体" panose="02010600030101010101" pitchFamily="2" charset="-122"/>
            </a:endParaRPr>
          </a:p>
          <a:p>
            <a:pPr marL="0" indent="0">
              <a:buNone/>
            </a:pPr>
            <a:r>
              <a:rPr lang="en-US" altLang="zh-CN" sz="1800" b="0" i="0" u="none" strike="noStrike" baseline="0" dirty="0">
                <a:solidFill>
                  <a:srgbClr val="000000"/>
                </a:solidFill>
                <a:latin typeface="宋体" panose="02010600030101010101" pitchFamily="2" charset="-122"/>
                <a:ea typeface="宋体" panose="02010600030101010101" pitchFamily="2" charset="-122"/>
              </a:rPr>
              <a:t>Writing PDSC wrapper files and using scripts to generate packages</a:t>
            </a:r>
          </a:p>
        </p:txBody>
      </p:sp>
      <p:sp>
        <p:nvSpPr>
          <p:cNvPr id="4" name="灯片编号占位符 3"/>
          <p:cNvSpPr>
            <a:spLocks noGrp="1"/>
          </p:cNvSpPr>
          <p:nvPr>
            <p:ph type="sldNum" sz="quarter" idx="5"/>
          </p:nvPr>
        </p:nvSpPr>
        <p:spPr/>
        <p:txBody>
          <a:bodyPr/>
          <a:lstStyle/>
          <a:p>
            <a:fld id="{2AD02A4A-2F78-42A2-8BB5-4E355942CA26}" type="slidenum">
              <a:rPr lang="zh-CN" altLang="en-US" smtClean="0"/>
              <a:t>5</a:t>
            </a:fld>
            <a:endParaRPr lang="zh-CN" altLang="en-US"/>
          </a:p>
        </p:txBody>
      </p:sp>
    </p:spTree>
    <p:extLst>
      <p:ext uri="{BB962C8B-B14F-4D97-AF65-F5344CB8AC3E}">
        <p14:creationId xmlns:p14="http://schemas.microsoft.com/office/powerpoint/2010/main" val="513694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step is to introduce the package design. When porting </a:t>
            </a:r>
            <a:r>
              <a:rPr lang="en-US" altLang="zh-CN" dirty="0" err="1"/>
              <a:t>TencentOS</a:t>
            </a:r>
            <a:r>
              <a:rPr lang="en-US" altLang="zh-CN" dirty="0"/>
              <a:t>-Tiny to </a:t>
            </a:r>
            <a:r>
              <a:rPr lang="en-US" altLang="zh-CN" dirty="0" err="1"/>
              <a:t>keil</a:t>
            </a:r>
            <a:r>
              <a:rPr lang="en-US" altLang="zh-CN" dirty="0"/>
              <a:t>, the arch, kernel, </a:t>
            </a:r>
            <a:r>
              <a:rPr lang="en-US" altLang="zh-CN" dirty="0" err="1"/>
              <a:t>cmsis_os</a:t>
            </a:r>
            <a:r>
              <a:rPr lang="en-US" altLang="zh-CN" dirty="0"/>
              <a:t> and </a:t>
            </a:r>
            <a:r>
              <a:rPr lang="en-US" altLang="zh-CN" dirty="0" err="1"/>
              <a:t>tos_config</a:t>
            </a:r>
            <a:r>
              <a:rPr lang="en-US" altLang="zh-CN" dirty="0"/>
              <a:t> files need to be ported, so the package needs to contain these, and we should also provide the user with some example files that can be easily modified, these files can be wrapped in PDSC files The following is the user interface of the package, including the arch, </a:t>
            </a:r>
            <a:r>
              <a:rPr lang="en-US" altLang="zh-CN" dirty="0" err="1"/>
              <a:t>cmsis_os</a:t>
            </a:r>
            <a:r>
              <a:rPr lang="en-US" altLang="zh-CN" dirty="0"/>
              <a:t>, examples and kernel branches</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2014928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F4F4F"/>
                </a:solidFill>
                <a:effectLst/>
                <a:latin typeface="-apple-system"/>
              </a:rPr>
              <a:t>arch: M-kernel interrupts, assembly scheduling, tick-related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F4F4F"/>
                </a:solidFill>
                <a:effectLst/>
                <a:latin typeface="-apple-system"/>
              </a:rPr>
              <a:t>Kernel: kernel, </a:t>
            </a:r>
            <a:r>
              <a:rPr lang="en-US" altLang="zh-CN" b="0" i="0" dirty="0" err="1">
                <a:solidFill>
                  <a:srgbClr val="4F4F4F"/>
                </a:solidFill>
                <a:effectLst/>
                <a:latin typeface="-apple-system"/>
              </a:rPr>
              <a:t>tos_config</a:t>
            </a:r>
            <a:r>
              <a:rPr lang="en-US" altLang="zh-CN" b="0" i="0" dirty="0">
                <a:solidFill>
                  <a:srgbClr val="4F4F4F"/>
                </a:solidFill>
                <a:effectLst/>
                <a:latin typeface="-apple-system"/>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err="1">
                <a:solidFill>
                  <a:srgbClr val="4F4F4F"/>
                </a:solidFill>
                <a:effectLst/>
                <a:latin typeface="-apple-system"/>
              </a:rPr>
              <a:t>cmsis_os</a:t>
            </a:r>
            <a:r>
              <a:rPr lang="en-US" altLang="zh-CN" b="0" i="0" dirty="0">
                <a:solidFill>
                  <a:srgbClr val="4F4F4F"/>
                </a:solidFill>
                <a:effectLst/>
                <a:latin typeface="-apple-system"/>
              </a:rPr>
              <a:t>: system packaging interface layer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F4F4F"/>
                </a:solidFill>
                <a:effectLst/>
                <a:latin typeface="-apple-system"/>
              </a:rPr>
              <a:t>example: user-friendly main file for testing, interrupt modification function, user's peripheral header file, this part can be modified by the user, the previous parts cannot be modified by the user</a:t>
            </a:r>
            <a:endParaRPr lang="zh-CN" altLang="en-US" b="0"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56811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489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Arch files include arm header files for different kernels, assembly scheduling files, etc. In order to adapt arch to different kernels, the </a:t>
            </a:r>
            <a:r>
              <a:rPr lang="en-US" altLang="zh-CN" dirty="0" err="1"/>
              <a:t>Csub</a:t>
            </a:r>
            <a:r>
              <a:rPr lang="en-US" altLang="zh-CN" dirty="0"/>
              <a:t> corresponding to each kernel file is named arch and matched with arch according to the </a:t>
            </a:r>
            <a:r>
              <a:rPr lang="en-US" altLang="zh-CN" dirty="0" err="1"/>
              <a:t>Dvender</a:t>
            </a:r>
            <a:r>
              <a:rPr lang="en-US" altLang="zh-CN" dirty="0"/>
              <a:t> and </a:t>
            </a:r>
            <a:r>
              <a:rPr lang="en-US" altLang="zh-CN" dirty="0" err="1"/>
              <a:t>Dname</a:t>
            </a:r>
            <a:r>
              <a:rPr lang="en-US" altLang="zh-CN" dirty="0"/>
              <a:t> design conditions of the kernel or chip, and the corresponding file is automatically displayed when the user selects that chip or kernel.</a:t>
            </a:r>
            <a:endParaRPr lang="zh-CN" altLang="en-US" dirty="0"/>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15960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44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5521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cstate="print">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621791"/>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jp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73055A-8042-4812-9496-0140C7958959}"/>
              </a:ext>
            </a:extLst>
          </p:cNvPr>
          <p:cNvSpPr>
            <a:spLocks noGrp="1"/>
          </p:cNvSpPr>
          <p:nvPr>
            <p:ph type="body" sz="quarter" idx="11"/>
          </p:nvPr>
        </p:nvSpPr>
        <p:spPr>
          <a:xfrm>
            <a:off x="667504" y="2114763"/>
            <a:ext cx="5798382" cy="878840"/>
          </a:xfrm>
        </p:spPr>
        <p:txBody>
          <a:bodyPr/>
          <a:lstStyle/>
          <a:p>
            <a:r>
              <a:rPr lang="en-US" altLang="zh-CN" sz="4000" dirty="0" err="1">
                <a:ea typeface="+mn-ea"/>
                <a:cs typeface="+mn-ea"/>
              </a:rPr>
              <a:t>TencentOS</a:t>
            </a:r>
            <a:r>
              <a:rPr lang="en-US" altLang="zh-CN" sz="4000" dirty="0">
                <a:ea typeface="+mn-ea"/>
                <a:cs typeface="+mn-ea"/>
              </a:rPr>
              <a:t>-Tiny Software Pack based on MDK development</a:t>
            </a:r>
          </a:p>
        </p:txBody>
      </p:sp>
      <p:sp>
        <p:nvSpPr>
          <p:cNvPr id="2" name="日期占位符 1">
            <a:extLst>
              <a:ext uri="{FF2B5EF4-FFF2-40B4-BE49-F238E27FC236}">
                <a16:creationId xmlns:a16="http://schemas.microsoft.com/office/drawing/2014/main" id="{E0D774F7-6CC3-4E60-BA83-663DA481BDA0}"/>
              </a:ext>
            </a:extLst>
          </p:cNvPr>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4" name="矩形 13">
            <a:extLst>
              <a:ext uri="{FF2B5EF4-FFF2-40B4-BE49-F238E27FC236}">
                <a16:creationId xmlns:a16="http://schemas.microsoft.com/office/drawing/2014/main" id="{A8CF4D25-AE73-4725-9D1A-AA34C160088E}"/>
              </a:ext>
            </a:extLst>
          </p:cNvPr>
          <p:cNvSpPr/>
          <p:nvPr/>
        </p:nvSpPr>
        <p:spPr>
          <a:xfrm>
            <a:off x="667504" y="4899847"/>
            <a:ext cx="3680976" cy="1200329"/>
          </a:xfrm>
          <a:prstGeom prst="rect">
            <a:avLst/>
          </a:prstGeom>
        </p:spPr>
        <p:txBody>
          <a:bodyPr wrap="square" lIns="0">
            <a:spAutoFit/>
          </a:bodyPr>
          <a:lstStyle/>
          <a:p>
            <a:pPr lvl="0">
              <a:lnSpc>
                <a:spcPct val="150000"/>
              </a:lnSpc>
              <a:defRPr/>
            </a:pPr>
            <a:r>
              <a:rPr lang="en-US" altLang="zh-CN" sz="2400" dirty="0">
                <a:solidFill>
                  <a:schemeClr val="accent1"/>
                </a:solidFill>
                <a:cs typeface="+mn-ea"/>
              </a:rPr>
              <a:t>Tutor: WANG </a:t>
            </a:r>
            <a:r>
              <a:rPr lang="en-US" altLang="zh-CN" sz="2400" dirty="0" err="1">
                <a:solidFill>
                  <a:schemeClr val="accent1"/>
                </a:solidFill>
                <a:cs typeface="+mn-ea"/>
              </a:rPr>
              <a:t>Lichao</a:t>
            </a:r>
            <a:endParaRPr lang="en-US" altLang="zh-CN" sz="2400" dirty="0">
              <a:solidFill>
                <a:schemeClr val="accent1"/>
              </a:solidFill>
              <a:cs typeface="+mn-ea"/>
            </a:endParaRPr>
          </a:p>
          <a:p>
            <a:pPr lvl="0">
              <a:lnSpc>
                <a:spcPct val="150000"/>
              </a:lnSpc>
              <a:defRPr/>
            </a:pPr>
            <a:r>
              <a:rPr lang="en-US" altLang="zh-CN" sz="2400" dirty="0">
                <a:solidFill>
                  <a:schemeClr val="accent1"/>
                </a:solidFill>
                <a:cs typeface="+mn-ea"/>
              </a:rPr>
              <a:t>Developer: CUI </a:t>
            </a:r>
            <a:r>
              <a:rPr lang="en-US" altLang="zh-CN" sz="2400" dirty="0" err="1">
                <a:solidFill>
                  <a:schemeClr val="accent1"/>
                </a:solidFill>
                <a:cs typeface="+mn-ea"/>
              </a:rPr>
              <a:t>Linwei</a:t>
            </a:r>
            <a:endParaRPr kumimoji="0" lang="zh-CN" altLang="en-US" sz="24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369969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a:xfrm>
            <a:off x="1216933" y="347251"/>
            <a:ext cx="8920029" cy="402291"/>
          </a:xfrm>
        </p:spPr>
        <p:txBody>
          <a:bodyPr/>
          <a:lstStyle/>
          <a:p>
            <a:r>
              <a:rPr lang="en-US" altLang="zh-CN" dirty="0">
                <a:ea typeface="+mn-ea"/>
                <a:cs typeface="+mn-ea"/>
              </a:rPr>
              <a:t>Pack Contents: 1</a:t>
            </a:r>
            <a:r>
              <a:rPr lang="zh-CN" altLang="en-US" dirty="0">
                <a:ea typeface="+mn-ea"/>
                <a:cs typeface="+mn-ea"/>
              </a:rPr>
              <a:t>、</a:t>
            </a:r>
            <a:r>
              <a:rPr lang="en-US" altLang="zh-CN" dirty="0">
                <a:ea typeface="+mn-ea"/>
                <a:cs typeface="+mn-ea"/>
              </a:rPr>
              <a:t>arch</a:t>
            </a:r>
            <a:endParaRPr lang="zh-CN" altLang="en-US" dirty="0">
              <a:ea typeface="+mn-ea"/>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10</a:t>
            </a:fld>
            <a:endParaRPr lang="zh-CN" altLang="en-US" dirty="0"/>
          </a:p>
        </p:txBody>
      </p:sp>
      <p:sp>
        <p:nvSpPr>
          <p:cNvPr id="14" name="文本框 13">
            <a:extLst>
              <a:ext uri="{FF2B5EF4-FFF2-40B4-BE49-F238E27FC236}">
                <a16:creationId xmlns:a16="http://schemas.microsoft.com/office/drawing/2014/main" id="{F531DDDE-E53D-4CF3-847A-F07B2E55CDAD}"/>
              </a:ext>
            </a:extLst>
          </p:cNvPr>
          <p:cNvSpPr txBox="1"/>
          <p:nvPr/>
        </p:nvSpPr>
        <p:spPr>
          <a:xfrm>
            <a:off x="660400" y="944978"/>
            <a:ext cx="10735559" cy="774443"/>
          </a:xfrm>
          <a:prstGeom prst="rect">
            <a:avLst/>
          </a:prstGeom>
          <a:noFill/>
        </p:spPr>
        <p:txBody>
          <a:bodyPr wrap="square" lIns="0" rIns="0" rtlCol="0">
            <a:spAutoFit/>
          </a:bodyPr>
          <a:lstStyle/>
          <a:p>
            <a:pPr lvl="0">
              <a:lnSpc>
                <a:spcPct val="130000"/>
              </a:lnSpc>
              <a:defRPr/>
            </a:pPr>
            <a:r>
              <a:rPr lang="en-US" altLang="zh-CN" kern="100" dirty="0">
                <a:latin typeface="+mn-ea"/>
                <a:cs typeface="Times New Roman" panose="02020603050405020304" pitchFamily="18" charset="0"/>
              </a:rPr>
              <a:t>Encapsulated arch files for the cores Cortex-M0+, Cortex-M0, Cortex-M3, Cortex-M4, Cortex-M7, Cortex-M23, Cortex-M33 under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-tiny\arch\arm.</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6" name="图片 5">
            <a:extLst>
              <a:ext uri="{FF2B5EF4-FFF2-40B4-BE49-F238E27FC236}">
                <a16:creationId xmlns:a16="http://schemas.microsoft.com/office/drawing/2014/main" id="{7AE89C2D-3B91-45D1-84D0-2E57C76697F2}"/>
              </a:ext>
            </a:extLst>
          </p:cNvPr>
          <p:cNvPicPr>
            <a:picLocks noChangeAspect="1"/>
          </p:cNvPicPr>
          <p:nvPr/>
        </p:nvPicPr>
        <p:blipFill>
          <a:blip r:embed="rId3"/>
          <a:stretch>
            <a:fillRect/>
          </a:stretch>
        </p:blipFill>
        <p:spPr>
          <a:xfrm>
            <a:off x="1937580" y="1810655"/>
            <a:ext cx="7969597" cy="2204358"/>
          </a:xfrm>
          <a:prstGeom prst="rect">
            <a:avLst/>
          </a:prstGeom>
        </p:spPr>
      </p:pic>
      <p:sp>
        <p:nvSpPr>
          <p:cNvPr id="15" name="文本框 14">
            <a:extLst>
              <a:ext uri="{FF2B5EF4-FFF2-40B4-BE49-F238E27FC236}">
                <a16:creationId xmlns:a16="http://schemas.microsoft.com/office/drawing/2014/main" id="{E0845766-4050-4630-AD10-3AD17B99217E}"/>
              </a:ext>
            </a:extLst>
          </p:cNvPr>
          <p:cNvSpPr txBox="1"/>
          <p:nvPr/>
        </p:nvSpPr>
        <p:spPr>
          <a:xfrm>
            <a:off x="660400" y="4302868"/>
            <a:ext cx="10735559" cy="777457"/>
          </a:xfrm>
          <a:prstGeom prst="rect">
            <a:avLst/>
          </a:prstGeom>
          <a:noFill/>
        </p:spPr>
        <p:txBody>
          <a:bodyPr wrap="square" lIns="0" rIns="0" rtlCol="0">
            <a:spAutoFit/>
          </a:bodyPr>
          <a:lstStyle/>
          <a:p>
            <a:pPr lvl="0">
              <a:lnSpc>
                <a:spcPct val="130000"/>
              </a:lnSpc>
              <a:defRPr/>
            </a:pPr>
            <a:r>
              <a:rPr lang="en-US" altLang="zh-CN" kern="100" dirty="0" err="1">
                <a:latin typeface="+mn-ea"/>
                <a:cs typeface="Times New Roman" panose="02020603050405020304" pitchFamily="18" charset="0"/>
              </a:rPr>
              <a:t>Dvender</a:t>
            </a:r>
            <a:r>
              <a:rPr lang="en-US" altLang="zh-CN" kern="100" dirty="0">
                <a:latin typeface="+mn-ea"/>
                <a:cs typeface="Times New Roman" panose="02020603050405020304" pitchFamily="18" charset="0"/>
              </a:rPr>
              <a:t> tags and Name tags for different ARM kernels as separate conditions for the adaptation of arch files to the kernel </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16" name="文本框 15">
            <a:extLst>
              <a:ext uri="{FF2B5EF4-FFF2-40B4-BE49-F238E27FC236}">
                <a16:creationId xmlns:a16="http://schemas.microsoft.com/office/drawing/2014/main" id="{2CB595C4-9029-44D0-B47B-8138448F4008}"/>
              </a:ext>
            </a:extLst>
          </p:cNvPr>
          <p:cNvSpPr txBox="1"/>
          <p:nvPr/>
        </p:nvSpPr>
        <p:spPr>
          <a:xfrm>
            <a:off x="782237" y="5080324"/>
            <a:ext cx="5719135" cy="1200329"/>
          </a:xfrm>
          <a:prstGeom prst="rect">
            <a:avLst/>
          </a:prstGeom>
          <a:noFill/>
        </p:spPr>
        <p:txBody>
          <a:bodyPr wrap="square">
            <a:spAutoFit/>
          </a:bodyPr>
          <a:lstStyle/>
          <a:p>
            <a:r>
              <a:rPr lang="zh-CN" altLang="en-US" dirty="0">
                <a:solidFill>
                  <a:srgbClr val="00B050"/>
                </a:solidFill>
              </a:rPr>
              <a:t>&lt;condition id="Cortex_M0+"&gt; </a:t>
            </a:r>
            <a:endParaRPr lang="en-US" altLang="zh-CN" dirty="0">
              <a:solidFill>
                <a:srgbClr val="00B050"/>
              </a:solidFill>
            </a:endParaRPr>
          </a:p>
          <a:p>
            <a:r>
              <a:rPr lang="zh-CN" altLang="en-US" dirty="0">
                <a:solidFill>
                  <a:srgbClr val="00B050"/>
                </a:solidFill>
              </a:rPr>
              <a:t>&lt;accept Dvendor="ARM:82" Dname="ARMCM0P*"/&gt;</a:t>
            </a:r>
            <a:endParaRPr lang="en-US" altLang="zh-CN" dirty="0">
              <a:solidFill>
                <a:srgbClr val="00B050"/>
              </a:solidFill>
            </a:endParaRPr>
          </a:p>
          <a:p>
            <a:r>
              <a:rPr lang="en-US" altLang="zh-CN" dirty="0">
                <a:solidFill>
                  <a:srgbClr val="00B050"/>
                </a:solidFill>
              </a:rPr>
              <a:t>&lt;condition id="Cortex_M0"&gt;</a:t>
            </a:r>
          </a:p>
          <a:p>
            <a:r>
              <a:rPr lang="en-US" altLang="zh-CN" dirty="0">
                <a:solidFill>
                  <a:srgbClr val="00B050"/>
                </a:solidFill>
              </a:rPr>
              <a:t>&lt;accept </a:t>
            </a:r>
            <a:r>
              <a:rPr lang="en-US" altLang="zh-CN" dirty="0" err="1">
                <a:solidFill>
                  <a:srgbClr val="00B050"/>
                </a:solidFill>
              </a:rPr>
              <a:t>Dvendor</a:t>
            </a:r>
            <a:r>
              <a:rPr lang="en-US" altLang="zh-CN" dirty="0">
                <a:solidFill>
                  <a:srgbClr val="00B050"/>
                </a:solidFill>
              </a:rPr>
              <a:t>="ARM:82" </a:t>
            </a:r>
            <a:r>
              <a:rPr lang="en-US" altLang="zh-CN" dirty="0" err="1">
                <a:solidFill>
                  <a:srgbClr val="00B050"/>
                </a:solidFill>
              </a:rPr>
              <a:t>Dname</a:t>
            </a:r>
            <a:r>
              <a:rPr lang="en-US" altLang="zh-CN" dirty="0">
                <a:solidFill>
                  <a:srgbClr val="00B050"/>
                </a:solidFill>
              </a:rPr>
              <a:t>="ARMCM0"/&gt;</a:t>
            </a:r>
            <a:endParaRPr lang="zh-CN" altLang="en-US" dirty="0">
              <a:solidFill>
                <a:srgbClr val="00B050"/>
              </a:solidFill>
            </a:endParaRPr>
          </a:p>
        </p:txBody>
      </p:sp>
      <p:sp>
        <p:nvSpPr>
          <p:cNvPr id="18" name="文本框 17">
            <a:extLst>
              <a:ext uri="{FF2B5EF4-FFF2-40B4-BE49-F238E27FC236}">
                <a16:creationId xmlns:a16="http://schemas.microsoft.com/office/drawing/2014/main" id="{8644D7DB-D7EE-4309-B6BA-D674534B6DA7}"/>
              </a:ext>
            </a:extLst>
          </p:cNvPr>
          <p:cNvSpPr txBox="1"/>
          <p:nvPr/>
        </p:nvSpPr>
        <p:spPr>
          <a:xfrm>
            <a:off x="6372943" y="5080323"/>
            <a:ext cx="6097772" cy="1200329"/>
          </a:xfrm>
          <a:prstGeom prst="rect">
            <a:avLst/>
          </a:prstGeom>
          <a:noFill/>
        </p:spPr>
        <p:txBody>
          <a:bodyPr wrap="square">
            <a:spAutoFit/>
          </a:bodyPr>
          <a:lstStyle/>
          <a:p>
            <a:r>
              <a:rPr lang="zh-CN" altLang="en-US" dirty="0">
                <a:solidFill>
                  <a:srgbClr val="00B050"/>
                </a:solidFill>
              </a:rPr>
              <a:t>&lt;condition id="Cortex_M3"&gt;</a:t>
            </a:r>
            <a:endParaRPr lang="en-US" altLang="zh-CN" dirty="0">
              <a:solidFill>
                <a:srgbClr val="00B050"/>
              </a:solidFill>
            </a:endParaRPr>
          </a:p>
          <a:p>
            <a:r>
              <a:rPr lang="en-US" altLang="zh-CN" dirty="0">
                <a:solidFill>
                  <a:srgbClr val="00B050"/>
                </a:solidFill>
              </a:rPr>
              <a:t>&lt;accept </a:t>
            </a:r>
            <a:r>
              <a:rPr lang="en-US" altLang="zh-CN" dirty="0" err="1">
                <a:solidFill>
                  <a:srgbClr val="00B050"/>
                </a:solidFill>
              </a:rPr>
              <a:t>Dvendor</a:t>
            </a:r>
            <a:r>
              <a:rPr lang="en-US" altLang="zh-CN" dirty="0">
                <a:solidFill>
                  <a:srgbClr val="00B050"/>
                </a:solidFill>
              </a:rPr>
              <a:t>="ARM:82" </a:t>
            </a:r>
            <a:r>
              <a:rPr lang="en-US" altLang="zh-CN" dirty="0" err="1">
                <a:solidFill>
                  <a:srgbClr val="00B050"/>
                </a:solidFill>
              </a:rPr>
              <a:t>Dname</a:t>
            </a:r>
            <a:r>
              <a:rPr lang="en-US" altLang="zh-CN" dirty="0">
                <a:solidFill>
                  <a:srgbClr val="00B050"/>
                </a:solidFill>
              </a:rPr>
              <a:t>="ARMCM3"/&gt;</a:t>
            </a:r>
          </a:p>
          <a:p>
            <a:r>
              <a:rPr lang="en-US" altLang="zh-CN" dirty="0">
                <a:solidFill>
                  <a:srgbClr val="00B050"/>
                </a:solidFill>
              </a:rPr>
              <a:t>&lt;condition id="Cortex_M23"&gt;</a:t>
            </a:r>
          </a:p>
          <a:p>
            <a:r>
              <a:rPr lang="en-US" altLang="zh-CN" dirty="0">
                <a:solidFill>
                  <a:srgbClr val="00B050"/>
                </a:solidFill>
              </a:rPr>
              <a:t>&lt;accept </a:t>
            </a:r>
            <a:r>
              <a:rPr lang="en-US" altLang="zh-CN" dirty="0" err="1">
                <a:solidFill>
                  <a:srgbClr val="00B050"/>
                </a:solidFill>
              </a:rPr>
              <a:t>Dvendor</a:t>
            </a:r>
            <a:r>
              <a:rPr lang="en-US" altLang="zh-CN" dirty="0">
                <a:solidFill>
                  <a:srgbClr val="00B050"/>
                </a:solidFill>
              </a:rPr>
              <a:t>="ARM:82" </a:t>
            </a:r>
            <a:r>
              <a:rPr lang="en-US" altLang="zh-CN" dirty="0" err="1">
                <a:solidFill>
                  <a:srgbClr val="00B050"/>
                </a:solidFill>
              </a:rPr>
              <a:t>Dname</a:t>
            </a:r>
            <a:r>
              <a:rPr lang="en-US" altLang="zh-CN" dirty="0">
                <a:solidFill>
                  <a:srgbClr val="00B050"/>
                </a:solidFill>
              </a:rPr>
              <a:t>="ARMCM23*"/&gt;</a:t>
            </a:r>
            <a:endParaRPr lang="zh-CN" altLang="en-US" dirty="0">
              <a:solidFill>
                <a:srgbClr val="00B050"/>
              </a:solidFill>
            </a:endParaRPr>
          </a:p>
        </p:txBody>
      </p:sp>
      <p:pic>
        <p:nvPicPr>
          <p:cNvPr id="10" name="图片 9">
            <a:extLst>
              <a:ext uri="{FF2B5EF4-FFF2-40B4-BE49-F238E27FC236}">
                <a16:creationId xmlns:a16="http://schemas.microsoft.com/office/drawing/2014/main" id="{CD84B783-09D1-4D4C-BE82-04DAD27186A0}"/>
              </a:ext>
            </a:extLst>
          </p:cNvPr>
          <p:cNvPicPr/>
          <p:nvPr/>
        </p:nvPicPr>
        <p:blipFill>
          <a:blip r:embed="rId4"/>
          <a:stretch>
            <a:fillRect/>
          </a:stretch>
        </p:blipFill>
        <p:spPr>
          <a:xfrm>
            <a:off x="1860096" y="1633397"/>
            <a:ext cx="8124564" cy="2650448"/>
          </a:xfrm>
          <a:prstGeom prst="rect">
            <a:avLst/>
          </a:prstGeom>
        </p:spPr>
      </p:pic>
    </p:spTree>
    <p:extLst>
      <p:ext uri="{BB962C8B-B14F-4D97-AF65-F5344CB8AC3E}">
        <p14:creationId xmlns:p14="http://schemas.microsoft.com/office/powerpoint/2010/main" val="300889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a:xfrm>
            <a:off x="1216933" y="347251"/>
            <a:ext cx="8920029" cy="402291"/>
          </a:xfrm>
        </p:spPr>
        <p:txBody>
          <a:bodyPr/>
          <a:lstStyle/>
          <a:p>
            <a:r>
              <a:rPr lang="en-US" altLang="zh-CN" dirty="0">
                <a:cs typeface="+mn-ea"/>
              </a:rPr>
              <a:t>Pack Contents: </a:t>
            </a:r>
            <a:r>
              <a:rPr lang="en-US" altLang="zh-CN" dirty="0">
                <a:ea typeface="+mn-ea"/>
                <a:cs typeface="+mn-ea"/>
              </a:rPr>
              <a:t>2</a:t>
            </a:r>
            <a:r>
              <a:rPr lang="zh-CN" altLang="en-US" dirty="0">
                <a:ea typeface="+mn-ea"/>
                <a:cs typeface="+mn-ea"/>
              </a:rPr>
              <a:t>、</a:t>
            </a:r>
            <a:r>
              <a:rPr lang="en-US" altLang="zh-CN" dirty="0">
                <a:ea typeface="+mn-ea"/>
                <a:cs typeface="+mn-ea"/>
              </a:rPr>
              <a:t>kernel</a:t>
            </a:r>
            <a:r>
              <a:rPr lang="zh-CN" altLang="en-US" dirty="0">
                <a:ea typeface="+mn-ea"/>
                <a:cs typeface="+mn-ea"/>
              </a:rPr>
              <a:t>、</a:t>
            </a:r>
            <a:r>
              <a:rPr lang="en-US" altLang="zh-CN" dirty="0" err="1">
                <a:ea typeface="+mn-ea"/>
                <a:cs typeface="+mn-ea"/>
              </a:rPr>
              <a:t>cmsis_os</a:t>
            </a:r>
            <a:endParaRPr lang="zh-CN" altLang="en-US" dirty="0">
              <a:ea typeface="+mn-ea"/>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11</a:t>
            </a:fld>
            <a:endParaRPr lang="zh-CN" altLang="en-US" dirty="0"/>
          </a:p>
        </p:txBody>
      </p:sp>
      <p:sp>
        <p:nvSpPr>
          <p:cNvPr id="14" name="文本框 13">
            <a:extLst>
              <a:ext uri="{FF2B5EF4-FFF2-40B4-BE49-F238E27FC236}">
                <a16:creationId xmlns:a16="http://schemas.microsoft.com/office/drawing/2014/main" id="{F531DDDE-E53D-4CF3-847A-F07B2E55CDAD}"/>
              </a:ext>
            </a:extLst>
          </p:cNvPr>
          <p:cNvSpPr txBox="1"/>
          <p:nvPr/>
        </p:nvSpPr>
        <p:spPr>
          <a:xfrm>
            <a:off x="660400" y="944978"/>
            <a:ext cx="10735559" cy="1137556"/>
          </a:xfrm>
          <a:prstGeom prst="rect">
            <a:avLst/>
          </a:prstGeom>
          <a:noFill/>
        </p:spPr>
        <p:txBody>
          <a:bodyPr wrap="square" lIns="0" rIns="0" rtlCol="0">
            <a:spAutoFit/>
          </a:bodyPr>
          <a:lstStyle/>
          <a:p>
            <a:pPr lvl="0">
              <a:lnSpc>
                <a:spcPct val="130000"/>
              </a:lnSpc>
              <a:defRPr/>
            </a:pPr>
            <a:r>
              <a:rPr lang="en-US" altLang="zh-CN" kern="100" dirty="0">
                <a:latin typeface="+mn-ea"/>
                <a:cs typeface="Times New Roman" panose="02020603050405020304" pitchFamily="18" charset="0"/>
              </a:rPr>
              <a:t>Wraps the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-tiny kernel files under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-tiny\kernel and the </a:t>
            </a:r>
            <a:r>
              <a:rPr lang="en-US" altLang="zh-CN" kern="100" dirty="0" err="1">
                <a:latin typeface="+mn-ea"/>
                <a:cs typeface="Times New Roman" panose="02020603050405020304" pitchFamily="18" charset="0"/>
              </a:rPr>
              <a:t>tos_config</a:t>
            </a:r>
            <a:r>
              <a:rPr lang="en-US" altLang="zh-CN" kern="100" dirty="0">
                <a:latin typeface="+mn-ea"/>
                <a:cs typeface="Times New Roman" panose="02020603050405020304" pitchFamily="18" charset="0"/>
              </a:rPr>
              <a:t> file for trimming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-tiny functions, as well as the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-tiny\</a:t>
            </a:r>
            <a:r>
              <a:rPr lang="en-US" altLang="zh-CN" kern="100" dirty="0" err="1">
                <a:latin typeface="+mn-ea"/>
                <a:cs typeface="Times New Roman" panose="02020603050405020304" pitchFamily="18" charset="0"/>
              </a:rPr>
              <a:t>osal</a:t>
            </a:r>
            <a:r>
              <a:rPr lang="en-US"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cmsis_os</a:t>
            </a:r>
            <a:r>
              <a:rPr lang="en-US" altLang="zh-CN" kern="100" dirty="0">
                <a:latin typeface="+mn-ea"/>
                <a:cs typeface="Times New Roman" panose="02020603050405020304" pitchFamily="18" charset="0"/>
              </a:rPr>
              <a:t> and cmsis_2 files for users to use.</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15" name="文本框 14">
            <a:extLst>
              <a:ext uri="{FF2B5EF4-FFF2-40B4-BE49-F238E27FC236}">
                <a16:creationId xmlns:a16="http://schemas.microsoft.com/office/drawing/2014/main" id="{E0845766-4050-4630-AD10-3AD17B99217E}"/>
              </a:ext>
            </a:extLst>
          </p:cNvPr>
          <p:cNvSpPr txBox="1"/>
          <p:nvPr/>
        </p:nvSpPr>
        <p:spPr>
          <a:xfrm>
            <a:off x="894315" y="5054130"/>
            <a:ext cx="10735559" cy="777457"/>
          </a:xfrm>
          <a:prstGeom prst="rect">
            <a:avLst/>
          </a:prstGeom>
          <a:noFill/>
        </p:spPr>
        <p:txBody>
          <a:bodyPr wrap="square" lIns="0" rIns="0" rtlCol="0">
            <a:spAutoFit/>
          </a:bodyPr>
          <a:lstStyle/>
          <a:p>
            <a:pPr lvl="0">
              <a:lnSpc>
                <a:spcPct val="130000"/>
              </a:lnSpc>
              <a:defRPr/>
            </a:pPr>
            <a:r>
              <a:rPr lang="en-US" altLang="zh-CN" kern="100" dirty="0">
                <a:latin typeface="+mn-ea"/>
                <a:cs typeface="Times New Roman" panose="02020603050405020304" pitchFamily="18" charset="0"/>
              </a:rPr>
              <a:t>In the package design, the kernel file and the </a:t>
            </a:r>
            <a:r>
              <a:rPr lang="en-US" altLang="zh-CN" kern="100" dirty="0" err="1">
                <a:latin typeface="+mn-ea"/>
                <a:cs typeface="Times New Roman" panose="02020603050405020304" pitchFamily="18" charset="0"/>
              </a:rPr>
              <a:t>tos_config</a:t>
            </a:r>
            <a:r>
              <a:rPr lang="en-US" altLang="zh-CN" kern="100" dirty="0">
                <a:latin typeface="+mn-ea"/>
                <a:cs typeface="Times New Roman" panose="02020603050405020304" pitchFamily="18" charset="0"/>
              </a:rPr>
              <a:t> file are mandatory and the </a:t>
            </a:r>
            <a:r>
              <a:rPr lang="en-US" altLang="zh-CN" kern="100" dirty="0" err="1">
                <a:latin typeface="+mn-ea"/>
                <a:cs typeface="Times New Roman" panose="02020603050405020304" pitchFamily="18" charset="0"/>
              </a:rPr>
              <a:t>cmsis</a:t>
            </a:r>
            <a:r>
              <a:rPr lang="en-US" altLang="zh-CN" kern="100" dirty="0">
                <a:latin typeface="+mn-ea"/>
                <a:cs typeface="Times New Roman" panose="02020603050405020304" pitchFamily="18" charset="0"/>
              </a:rPr>
              <a:t> is user-selectable.</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5" name="图片 4">
            <a:extLst>
              <a:ext uri="{FF2B5EF4-FFF2-40B4-BE49-F238E27FC236}">
                <a16:creationId xmlns:a16="http://schemas.microsoft.com/office/drawing/2014/main" id="{1276454B-5BDA-4AF4-A868-22A0C2DC2775}"/>
              </a:ext>
            </a:extLst>
          </p:cNvPr>
          <p:cNvPicPr>
            <a:picLocks noChangeAspect="1"/>
          </p:cNvPicPr>
          <p:nvPr/>
        </p:nvPicPr>
        <p:blipFill>
          <a:blip r:embed="rId3"/>
          <a:stretch>
            <a:fillRect/>
          </a:stretch>
        </p:blipFill>
        <p:spPr>
          <a:xfrm>
            <a:off x="6096000" y="2365941"/>
            <a:ext cx="3272696" cy="2150024"/>
          </a:xfrm>
          <a:prstGeom prst="rect">
            <a:avLst/>
          </a:prstGeom>
        </p:spPr>
      </p:pic>
      <p:pic>
        <p:nvPicPr>
          <p:cNvPr id="9" name="图片 8">
            <a:extLst>
              <a:ext uri="{FF2B5EF4-FFF2-40B4-BE49-F238E27FC236}">
                <a16:creationId xmlns:a16="http://schemas.microsoft.com/office/drawing/2014/main" id="{0F0ABB0F-5666-46E0-8FCE-4110B3CA249E}"/>
              </a:ext>
            </a:extLst>
          </p:cNvPr>
          <p:cNvPicPr>
            <a:picLocks noChangeAspect="1"/>
          </p:cNvPicPr>
          <p:nvPr/>
        </p:nvPicPr>
        <p:blipFill>
          <a:blip r:embed="rId4"/>
          <a:stretch>
            <a:fillRect/>
          </a:stretch>
        </p:blipFill>
        <p:spPr>
          <a:xfrm>
            <a:off x="1688452" y="2365941"/>
            <a:ext cx="3446687" cy="2126117"/>
          </a:xfrm>
          <a:prstGeom prst="rect">
            <a:avLst/>
          </a:prstGeom>
        </p:spPr>
      </p:pic>
    </p:spTree>
    <p:extLst>
      <p:ext uri="{BB962C8B-B14F-4D97-AF65-F5344CB8AC3E}">
        <p14:creationId xmlns:p14="http://schemas.microsoft.com/office/powerpoint/2010/main" val="2659767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a:xfrm>
            <a:off x="1216933" y="347251"/>
            <a:ext cx="8920029" cy="402291"/>
          </a:xfrm>
        </p:spPr>
        <p:txBody>
          <a:bodyPr/>
          <a:lstStyle/>
          <a:p>
            <a:r>
              <a:rPr lang="en-US" altLang="zh-CN" dirty="0">
                <a:cs typeface="+mn-ea"/>
              </a:rPr>
              <a:t>Pack Contents: </a:t>
            </a:r>
            <a:r>
              <a:rPr lang="en-US" altLang="zh-CN" dirty="0">
                <a:ea typeface="+mn-ea"/>
                <a:cs typeface="+mn-ea"/>
              </a:rPr>
              <a:t>3</a:t>
            </a:r>
            <a:r>
              <a:rPr lang="zh-CN" altLang="en-US" dirty="0">
                <a:ea typeface="+mn-ea"/>
                <a:cs typeface="+mn-ea"/>
              </a:rPr>
              <a:t>、</a:t>
            </a:r>
            <a:r>
              <a:rPr lang="en-US" altLang="zh-CN" dirty="0">
                <a:ea typeface="+mn-ea"/>
                <a:cs typeface="+mn-ea"/>
              </a:rPr>
              <a:t>example</a:t>
            </a:r>
            <a:endParaRPr lang="zh-CN" altLang="en-US" dirty="0">
              <a:ea typeface="+mn-ea"/>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12</a:t>
            </a:fld>
            <a:endParaRPr lang="zh-CN" altLang="en-US" dirty="0"/>
          </a:p>
        </p:txBody>
      </p:sp>
      <p:sp>
        <p:nvSpPr>
          <p:cNvPr id="14" name="文本框 13">
            <a:extLst>
              <a:ext uri="{FF2B5EF4-FFF2-40B4-BE49-F238E27FC236}">
                <a16:creationId xmlns:a16="http://schemas.microsoft.com/office/drawing/2014/main" id="{F531DDDE-E53D-4CF3-847A-F07B2E55CDAD}"/>
              </a:ext>
            </a:extLst>
          </p:cNvPr>
          <p:cNvSpPr txBox="1"/>
          <p:nvPr/>
        </p:nvSpPr>
        <p:spPr>
          <a:xfrm>
            <a:off x="660400" y="1182217"/>
            <a:ext cx="10735559" cy="1039708"/>
          </a:xfrm>
          <a:prstGeom prst="rect">
            <a:avLst/>
          </a:prstGeom>
          <a:noFill/>
        </p:spPr>
        <p:txBody>
          <a:bodyPr wrap="square" lIns="0" rIns="0" rtlCol="0">
            <a:spAutoFit/>
          </a:bodyPr>
          <a:lstStyle/>
          <a:p>
            <a:pPr algn="just" fontAlgn="ctr">
              <a:lnSpc>
                <a:spcPct val="114000"/>
              </a:lnSpc>
            </a:pPr>
            <a:r>
              <a:rPr lang="en-US" altLang="zh-CN" kern="100" dirty="0">
                <a:latin typeface="+mn-ea"/>
                <a:cs typeface="Times New Roman" panose="02020603050405020304" pitchFamily="18" charset="0"/>
              </a:rPr>
              <a:t>The example includes the main file for user testing (</a:t>
            </a:r>
            <a:r>
              <a:rPr lang="en-US" altLang="zh-CN" kern="100" dirty="0" err="1">
                <a:latin typeface="+mn-ea"/>
                <a:cs typeface="Times New Roman" panose="02020603050405020304" pitchFamily="18" charset="0"/>
              </a:rPr>
              <a:t>helloworld_main</a:t>
            </a:r>
            <a:r>
              <a:rPr lang="en-US" altLang="zh-CN" kern="100" dirty="0">
                <a:latin typeface="+mn-ea"/>
                <a:cs typeface="Times New Roman" panose="02020603050405020304" pitchFamily="18" charset="0"/>
              </a:rPr>
              <a:t>), the interrupt modification file (</a:t>
            </a:r>
            <a:r>
              <a:rPr lang="en-US" altLang="zh-CN" kern="100" dirty="0" err="1">
                <a:latin typeface="+mn-ea"/>
                <a:cs typeface="Times New Roman" panose="02020603050405020304" pitchFamily="18" charset="0"/>
              </a:rPr>
              <a:t>mcu_it.c</a:t>
            </a:r>
            <a:r>
              <a:rPr lang="en-US" altLang="zh-CN" kern="100" dirty="0">
                <a:latin typeface="+mn-ea"/>
                <a:cs typeface="Times New Roman" panose="02020603050405020304" pitchFamily="18" charset="0"/>
              </a:rPr>
              <a:t>), the user's peripheral header file (</a:t>
            </a:r>
            <a:r>
              <a:rPr lang="en-US" altLang="zh-CN" kern="100" dirty="0" err="1">
                <a:latin typeface="+mn-ea"/>
                <a:cs typeface="Times New Roman" panose="02020603050405020304" pitchFamily="18" charset="0"/>
              </a:rPr>
              <a:t>mcu_platform.h</a:t>
            </a:r>
            <a:r>
              <a:rPr lang="en-US" altLang="zh-CN" kern="100" dirty="0">
                <a:latin typeface="+mn-ea"/>
                <a:cs typeface="Times New Roman" panose="02020603050405020304" pitchFamily="18" charset="0"/>
              </a:rPr>
              <a:t>) and the </a:t>
            </a:r>
            <a:r>
              <a:rPr lang="en-US" altLang="zh-CN" kern="100" dirty="0" err="1">
                <a:latin typeface="+mn-ea"/>
                <a:cs typeface="Times New Roman" panose="02020603050405020304" pitchFamily="18" charset="0"/>
              </a:rPr>
              <a:t>Github</a:t>
            </a:r>
            <a:r>
              <a:rPr lang="en-US" altLang="zh-CN" kern="100" dirty="0">
                <a:latin typeface="+mn-ea"/>
                <a:cs typeface="Times New Roman" panose="02020603050405020304" pitchFamily="18" charset="0"/>
              </a:rPr>
              <a:t> page for </a:t>
            </a:r>
            <a:r>
              <a:rPr lang="en-US" altLang="zh-CN" kern="100" dirty="0" err="1">
                <a:latin typeface="+mn-ea"/>
                <a:cs typeface="Times New Roman" panose="02020603050405020304" pitchFamily="18" charset="0"/>
              </a:rPr>
              <a:t>TencentOS</a:t>
            </a:r>
            <a:r>
              <a:rPr lang="en-US" altLang="zh-CN" kern="100" dirty="0">
                <a:latin typeface="+mn-ea"/>
                <a:cs typeface="Times New Roman" panose="02020603050405020304" pitchFamily="18" charset="0"/>
              </a:rPr>
              <a:t> tiny.</a:t>
            </a:r>
            <a:endParaRPr lang="zh-CN" altLang="zh-CN" sz="1800" b="0" i="0" u="none" strike="noStrike" dirty="0">
              <a:effectLst/>
              <a:latin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97" y="2312533"/>
            <a:ext cx="10738962" cy="2635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1352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a:xfrm>
            <a:off x="1216933" y="347251"/>
            <a:ext cx="8920029" cy="401200"/>
          </a:xfrm>
        </p:spPr>
        <p:txBody>
          <a:bodyPr/>
          <a:lstStyle/>
          <a:p>
            <a:r>
              <a:rPr lang="en-US" altLang="zh-CN" dirty="0">
                <a:ea typeface="+mn-ea"/>
                <a:cs typeface="+mn-ea"/>
              </a:rPr>
              <a:t>Pack functions: 1. Adaptation to ARM cores, core-based chips</a:t>
            </a:r>
            <a:endParaRPr lang="zh-CN" altLang="en-US" dirty="0">
              <a:ea typeface="+mn-ea"/>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13</a:t>
            </a:fld>
            <a:endParaRPr lang="zh-CN" altLang="en-US" dirty="0"/>
          </a:p>
        </p:txBody>
      </p:sp>
      <p:pic>
        <p:nvPicPr>
          <p:cNvPr id="5" name="图片 4">
            <a:extLst>
              <a:ext uri="{FF2B5EF4-FFF2-40B4-BE49-F238E27FC236}">
                <a16:creationId xmlns:a16="http://schemas.microsoft.com/office/drawing/2014/main" id="{DE0C81E3-B2E5-49B3-946E-523E1F15E4BB}"/>
              </a:ext>
            </a:extLst>
          </p:cNvPr>
          <p:cNvPicPr>
            <a:picLocks noChangeAspect="1"/>
          </p:cNvPicPr>
          <p:nvPr/>
        </p:nvPicPr>
        <p:blipFill>
          <a:blip r:embed="rId3"/>
          <a:stretch>
            <a:fillRect/>
          </a:stretch>
        </p:blipFill>
        <p:spPr>
          <a:xfrm>
            <a:off x="90903" y="1480442"/>
            <a:ext cx="4568247" cy="2186272"/>
          </a:xfrm>
          <a:prstGeom prst="rect">
            <a:avLst/>
          </a:prstGeom>
        </p:spPr>
      </p:pic>
      <p:sp>
        <p:nvSpPr>
          <p:cNvPr id="14" name="文本框 13">
            <a:extLst>
              <a:ext uri="{FF2B5EF4-FFF2-40B4-BE49-F238E27FC236}">
                <a16:creationId xmlns:a16="http://schemas.microsoft.com/office/drawing/2014/main" id="{F531DDDE-E53D-4CF3-847A-F07B2E55CDAD}"/>
              </a:ext>
            </a:extLst>
          </p:cNvPr>
          <p:cNvSpPr txBox="1"/>
          <p:nvPr/>
        </p:nvSpPr>
        <p:spPr>
          <a:xfrm>
            <a:off x="90903" y="944978"/>
            <a:ext cx="12059283" cy="452432"/>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Adaptable to ARM Cortex-M0+, M0, M3, M4, M7, M23, M33 and other cores, with corresponding arch files</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11" name="图片 10">
            <a:extLst>
              <a:ext uri="{FF2B5EF4-FFF2-40B4-BE49-F238E27FC236}">
                <a16:creationId xmlns:a16="http://schemas.microsoft.com/office/drawing/2014/main" id="{035FD88A-4D5B-4212-BCBC-EB2E04B83949}"/>
              </a:ext>
            </a:extLst>
          </p:cNvPr>
          <p:cNvPicPr>
            <a:picLocks noChangeAspect="1"/>
          </p:cNvPicPr>
          <p:nvPr/>
        </p:nvPicPr>
        <p:blipFill>
          <a:blip r:embed="rId4"/>
          <a:stretch>
            <a:fillRect/>
          </a:stretch>
        </p:blipFill>
        <p:spPr>
          <a:xfrm>
            <a:off x="131866" y="3700426"/>
            <a:ext cx="4523331" cy="3094046"/>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9150" y="1987790"/>
            <a:ext cx="7506571" cy="1326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4682" y="4561309"/>
            <a:ext cx="7475505" cy="1372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281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cs typeface="+mn-ea"/>
              </a:rPr>
              <a:t>Pack functions: </a:t>
            </a:r>
            <a:r>
              <a:rPr lang="en-US" altLang="zh-CN" dirty="0">
                <a:ea typeface="+mn-ea"/>
                <a:cs typeface="+mn-ea"/>
              </a:rPr>
              <a:t>2. Component tick reminder and one-click ticking</a:t>
            </a:r>
            <a:endParaRPr lang="zh-CN" altLang="en-US" dirty="0">
              <a:ea typeface="+mn-ea"/>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14</a:t>
            </a:fld>
            <a:endParaRPr lang="zh-CN" altLang="en-US" dirty="0"/>
          </a:p>
        </p:txBody>
      </p:sp>
      <p:sp>
        <p:nvSpPr>
          <p:cNvPr id="9" name="文本框 8">
            <a:extLst>
              <a:ext uri="{FF2B5EF4-FFF2-40B4-BE49-F238E27FC236}">
                <a16:creationId xmlns:a16="http://schemas.microsoft.com/office/drawing/2014/main" id="{DF122E76-A754-48B9-9AE8-DF7B0F208191}"/>
              </a:ext>
            </a:extLst>
          </p:cNvPr>
          <p:cNvSpPr txBox="1"/>
          <p:nvPr/>
        </p:nvSpPr>
        <p:spPr>
          <a:xfrm>
            <a:off x="660400" y="1063199"/>
            <a:ext cx="11383539" cy="1172629"/>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When selecting components, the package will automatically remind the user of the components that still need to be selected, and the user can either click to install them one by one, or use resolve to install them in one click.</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85" y="2148640"/>
            <a:ext cx="6101350" cy="38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0579" y="2184640"/>
            <a:ext cx="5583360" cy="37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1594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cs typeface="+mn-ea"/>
              </a:rPr>
              <a:t>Pack functions: </a:t>
            </a:r>
            <a:r>
              <a:rPr lang="en-US" altLang="zh-CN" dirty="0">
                <a:ea typeface="+mn-ea"/>
                <a:cs typeface="+mn-ea"/>
              </a:rPr>
              <a:t>3. Web jumping function</a:t>
            </a:r>
            <a:endParaRPr lang="zh-CN" altLang="en-US" dirty="0">
              <a:ea typeface="+mn-ea"/>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pic>
        <p:nvPicPr>
          <p:cNvPr id="5" name="图片 4">
            <a:extLst>
              <a:ext uri="{FF2B5EF4-FFF2-40B4-BE49-F238E27FC236}">
                <a16:creationId xmlns:a16="http://schemas.microsoft.com/office/drawing/2014/main" id="{60686FBD-B4FB-46B8-AC4B-50503CF95927}"/>
              </a:ext>
            </a:extLst>
          </p:cNvPr>
          <p:cNvPicPr>
            <a:picLocks noChangeAspect="1"/>
          </p:cNvPicPr>
          <p:nvPr/>
        </p:nvPicPr>
        <p:blipFill>
          <a:blip r:embed="rId3"/>
          <a:stretch>
            <a:fillRect/>
          </a:stretch>
        </p:blipFill>
        <p:spPr>
          <a:xfrm>
            <a:off x="2093375" y="1864298"/>
            <a:ext cx="7467266" cy="1891242"/>
          </a:xfrm>
          <a:prstGeom prst="rect">
            <a:avLst/>
          </a:prstGeom>
        </p:spPr>
      </p:pic>
      <p:pic>
        <p:nvPicPr>
          <p:cNvPr id="8" name="图片 7">
            <a:extLst>
              <a:ext uri="{FF2B5EF4-FFF2-40B4-BE49-F238E27FC236}">
                <a16:creationId xmlns:a16="http://schemas.microsoft.com/office/drawing/2014/main" id="{03B88A46-057A-42EA-AB74-DF60C9FF9A67}"/>
              </a:ext>
            </a:extLst>
          </p:cNvPr>
          <p:cNvPicPr>
            <a:picLocks noChangeAspect="1"/>
          </p:cNvPicPr>
          <p:nvPr/>
        </p:nvPicPr>
        <p:blipFill>
          <a:blip r:embed="rId4"/>
          <a:stretch>
            <a:fillRect/>
          </a:stretch>
        </p:blipFill>
        <p:spPr>
          <a:xfrm>
            <a:off x="2093375" y="3941311"/>
            <a:ext cx="7356549" cy="2755209"/>
          </a:xfrm>
          <a:prstGeom prst="rect">
            <a:avLst/>
          </a:prstGeom>
        </p:spPr>
      </p:pic>
      <p:sp>
        <p:nvSpPr>
          <p:cNvPr id="9" name="文本框 8">
            <a:extLst>
              <a:ext uri="{FF2B5EF4-FFF2-40B4-BE49-F238E27FC236}">
                <a16:creationId xmlns:a16="http://schemas.microsoft.com/office/drawing/2014/main" id="{25E6E8D6-71DE-4199-97CC-0257FBA3F63D}"/>
              </a:ext>
            </a:extLst>
          </p:cNvPr>
          <p:cNvSpPr txBox="1"/>
          <p:nvPr/>
        </p:nvSpPr>
        <p:spPr>
          <a:xfrm>
            <a:off x="660400" y="1075398"/>
            <a:ext cx="10735559" cy="777457"/>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After installing the package, users can click on </a:t>
            </a:r>
            <a:r>
              <a:rPr lang="en-US" altLang="zh-CN" dirty="0" err="1">
                <a:solidFill>
                  <a:prstClr val="black"/>
                </a:solidFill>
                <a:latin typeface="+mn-ea"/>
                <a:cs typeface="+mn-ea"/>
              </a:rPr>
              <a:t>TencentOS</a:t>
            </a:r>
            <a:r>
              <a:rPr lang="en-US" altLang="zh-CN" dirty="0">
                <a:solidFill>
                  <a:prstClr val="black"/>
                </a:solidFill>
                <a:latin typeface="+mn-ea"/>
                <a:cs typeface="+mn-ea"/>
              </a:rPr>
              <a:t> Tiny in the picture to jump to the </a:t>
            </a:r>
            <a:r>
              <a:rPr lang="en-US" altLang="zh-CN" dirty="0" err="1">
                <a:solidFill>
                  <a:prstClr val="black"/>
                </a:solidFill>
                <a:latin typeface="+mn-ea"/>
                <a:cs typeface="+mn-ea"/>
              </a:rPr>
              <a:t>TencentOS</a:t>
            </a:r>
            <a:r>
              <a:rPr lang="en-US" altLang="zh-CN" dirty="0">
                <a:solidFill>
                  <a:prstClr val="black"/>
                </a:solidFill>
                <a:latin typeface="+mn-ea"/>
                <a:cs typeface="+mn-ea"/>
              </a:rPr>
              <a:t>-Tiny webpage.</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Tree>
    <p:extLst>
      <p:ext uri="{BB962C8B-B14F-4D97-AF65-F5344CB8AC3E}">
        <p14:creationId xmlns:p14="http://schemas.microsoft.com/office/powerpoint/2010/main" val="3182394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25E6E8D6-71DE-4199-97CC-0257FBA3F63D}"/>
              </a:ext>
            </a:extLst>
          </p:cNvPr>
          <p:cNvSpPr txBox="1"/>
          <p:nvPr/>
        </p:nvSpPr>
        <p:spPr>
          <a:xfrm>
            <a:off x="0" y="999457"/>
            <a:ext cx="5854700" cy="777457"/>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(1) Kernel adaptation</a:t>
            </a:r>
          </a:p>
          <a:p>
            <a:pPr lvl="0">
              <a:lnSpc>
                <a:spcPct val="130000"/>
              </a:lnSpc>
              <a:defRPr/>
            </a:pPr>
            <a:r>
              <a:rPr lang="en-US" altLang="zh-CN" dirty="0">
                <a:solidFill>
                  <a:prstClr val="black"/>
                </a:solidFill>
                <a:latin typeface="+mn-ea"/>
                <a:cs typeface="+mn-ea"/>
              </a:rPr>
              <a:t> extensions</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a:xfrm>
            <a:off x="1216933" y="347251"/>
            <a:ext cx="8920029" cy="401200"/>
          </a:xfrm>
        </p:spPr>
        <p:txBody>
          <a:bodyPr/>
          <a:lstStyle/>
          <a:p>
            <a:r>
              <a:rPr lang="en-US" altLang="zh-CN" dirty="0">
                <a:cs typeface="+mn-ea"/>
              </a:rPr>
              <a:t>Pack functions: </a:t>
            </a:r>
            <a:r>
              <a:rPr lang="en-US" altLang="zh-CN" dirty="0">
                <a:ea typeface="+mn-ea"/>
                <a:cs typeface="+mn-ea"/>
              </a:rPr>
              <a:t>4.  Extension development function</a:t>
            </a:r>
            <a:endParaRPr lang="zh-CN" altLang="en-US" dirty="0">
              <a:ea typeface="+mn-ea"/>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16</a:t>
            </a:fld>
            <a:endParaRPr lang="zh-CN" altLang="en-US" dirty="0"/>
          </a:p>
        </p:txBody>
      </p:sp>
      <p:sp>
        <p:nvSpPr>
          <p:cNvPr id="8" name="文本框 7">
            <a:extLst>
              <a:ext uri="{FF2B5EF4-FFF2-40B4-BE49-F238E27FC236}">
                <a16:creationId xmlns:a16="http://schemas.microsoft.com/office/drawing/2014/main" id="{FB442039-C193-4A74-AE36-E989942B38C3}"/>
              </a:ext>
            </a:extLst>
          </p:cNvPr>
          <p:cNvSpPr txBox="1"/>
          <p:nvPr/>
        </p:nvSpPr>
        <p:spPr>
          <a:xfrm>
            <a:off x="2351955" y="999457"/>
            <a:ext cx="9840046" cy="5863144"/>
          </a:xfrm>
          <a:prstGeom prst="rect">
            <a:avLst/>
          </a:prstGeom>
          <a:noFill/>
        </p:spPr>
        <p:txBody>
          <a:bodyPr wrap="square">
            <a:spAutoFit/>
          </a:bodyPr>
          <a:lstStyle/>
          <a:p>
            <a:r>
              <a:rPr lang="en-US" altLang="zh-CN" sz="1500" dirty="0">
                <a:solidFill>
                  <a:srgbClr val="0070C0"/>
                </a:solidFill>
              </a:rPr>
              <a:t>&lt;condition id="Cortex_M0"&gt;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="ARM:82" </a:t>
            </a:r>
            <a:r>
              <a:rPr lang="en-US" altLang="zh-CN" sz="1500" dirty="0" err="1">
                <a:solidFill>
                  <a:srgbClr val="0070C0"/>
                </a:solidFill>
              </a:rPr>
              <a:t>Dname</a:t>
            </a:r>
            <a:r>
              <a:rPr lang="en-US" altLang="zh-CN" sz="1500" dirty="0">
                <a:solidFill>
                  <a:srgbClr val="0070C0"/>
                </a:solidFill>
              </a:rPr>
              <a:t>="ARMCM0"/&gt;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="STMicroelectronics:13" </a:t>
            </a:r>
            <a:r>
              <a:rPr lang="en-US" altLang="zh-CN" sz="1500" dirty="0" err="1">
                <a:solidFill>
                  <a:srgbClr val="0070C0"/>
                </a:solidFill>
              </a:rPr>
              <a:t>Dname</a:t>
            </a:r>
            <a:r>
              <a:rPr lang="en-US" altLang="zh-CN" sz="1500" dirty="0">
                <a:solidFill>
                  <a:srgbClr val="0070C0"/>
                </a:solidFill>
              </a:rPr>
              <a:t>="STM32F0*"/&gt;</a:t>
            </a:r>
          </a:p>
          <a:p>
            <a:r>
              <a:rPr lang="en-US" altLang="zh-CN" sz="1500" dirty="0">
                <a:solidFill>
                  <a:srgbClr val="0070C0"/>
                </a:solidFill>
              </a:rPr>
              <a:t>&lt;/condition&gt;</a:t>
            </a:r>
          </a:p>
          <a:p>
            <a:r>
              <a:rPr lang="en-US" altLang="zh-CN" sz="1500" dirty="0">
                <a:solidFill>
                  <a:srgbClr val="0070C0"/>
                </a:solidFill>
              </a:rPr>
              <a:t>&lt;condition id="Cortex_M0+"&gt;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="ARM:82" </a:t>
            </a:r>
            <a:r>
              <a:rPr lang="en-US" altLang="zh-CN" sz="1500" dirty="0" err="1">
                <a:solidFill>
                  <a:srgbClr val="0070C0"/>
                </a:solidFill>
              </a:rPr>
              <a:t>Dname</a:t>
            </a:r>
            <a:r>
              <a:rPr lang="en-US" altLang="zh-CN" sz="1500" dirty="0">
                <a:solidFill>
                  <a:srgbClr val="0070C0"/>
                </a:solidFill>
              </a:rPr>
              <a:t>="ARMCM0P*"/&gt;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="STMicroelectronics:13" </a:t>
            </a:r>
            <a:r>
              <a:rPr lang="en-US" altLang="zh-CN" sz="1500" dirty="0" err="1">
                <a:solidFill>
                  <a:srgbClr val="0070C0"/>
                </a:solidFill>
              </a:rPr>
              <a:t>Dname</a:t>
            </a:r>
            <a:r>
              <a:rPr lang="en-US" altLang="zh-CN" sz="1500" dirty="0">
                <a:solidFill>
                  <a:srgbClr val="0070C0"/>
                </a:solidFill>
              </a:rPr>
              <a:t>="STM32G0*"/&gt;</a:t>
            </a:r>
          </a:p>
          <a:p>
            <a:r>
              <a:rPr lang="en-US" altLang="zh-CN" sz="1500" dirty="0">
                <a:solidFill>
                  <a:srgbClr val="0070C0"/>
                </a:solidFill>
              </a:rPr>
              <a:t>&lt;/condition&gt;</a:t>
            </a:r>
          </a:p>
          <a:p>
            <a:r>
              <a:rPr lang="en-US" altLang="zh-CN" sz="1500" dirty="0">
                <a:solidFill>
                  <a:srgbClr val="0070C0"/>
                </a:solidFill>
              </a:rPr>
              <a:t>&lt;condition id="Cortex_M3"&gt;</a:t>
            </a:r>
          </a:p>
          <a:p>
            <a:r>
              <a:rPr lang="en-US" altLang="zh-CN" sz="1500" dirty="0">
                <a:solidFill>
                  <a:srgbClr val="0070C0"/>
                </a:solidFill>
              </a:rPr>
              <a:t>	</a:t>
            </a:r>
            <a:r>
              <a:rPr lang="zh-CN" altLang="en-US" sz="1500" dirty="0">
                <a:solidFill>
                  <a:srgbClr val="0070C0"/>
                </a:solidFill>
              </a:rPr>
              <a:t>&lt;accept </a:t>
            </a:r>
            <a:r>
              <a:rPr lang="zh-CN" altLang="en-US" sz="1500" dirty="0">
                <a:solidFill>
                  <a:srgbClr val="FF0000"/>
                </a:solidFill>
              </a:rPr>
              <a:t>Dvendor</a:t>
            </a:r>
            <a:r>
              <a:rPr lang="zh-CN" altLang="en-US" sz="1500" dirty="0">
                <a:solidFill>
                  <a:srgbClr val="0070C0"/>
                </a:solidFill>
              </a:rPr>
              <a:t>="ARM:82" </a:t>
            </a:r>
            <a:r>
              <a:rPr lang="zh-CN" altLang="en-US" sz="1500" dirty="0">
                <a:solidFill>
                  <a:srgbClr val="FF0000"/>
                </a:solidFill>
              </a:rPr>
              <a:t>Dname</a:t>
            </a:r>
            <a:r>
              <a:rPr lang="zh-CN" altLang="en-US" sz="1500" dirty="0">
                <a:solidFill>
                  <a:srgbClr val="0070C0"/>
                </a:solidFill>
              </a:rPr>
              <a:t>="ARMCM3"/&gt;	  </a:t>
            </a:r>
            <a:endParaRPr lang="en-US" altLang="zh-CN" sz="1500" dirty="0">
              <a:solidFill>
                <a:srgbClr val="0070C0"/>
              </a:solidFill>
            </a:endParaRPr>
          </a:p>
          <a:p>
            <a:r>
              <a:rPr lang="en-US" altLang="zh-CN" sz="1500" dirty="0">
                <a:solidFill>
                  <a:srgbClr val="0070C0"/>
                </a:solidFill>
              </a:rPr>
              <a:t>	</a:t>
            </a:r>
            <a:r>
              <a:rPr lang="zh-CN" altLang="en-US" sz="1500" dirty="0">
                <a:solidFill>
                  <a:srgbClr val="0070C0"/>
                </a:solidFill>
              </a:rPr>
              <a:t>&lt;accept </a:t>
            </a:r>
            <a:r>
              <a:rPr lang="zh-CN" altLang="en-US" sz="1500" dirty="0">
                <a:solidFill>
                  <a:srgbClr val="FF0000"/>
                </a:solidFill>
              </a:rPr>
              <a:t>Dvendor</a:t>
            </a:r>
            <a:r>
              <a:rPr lang="zh-CN" altLang="en-US" sz="1500" dirty="0">
                <a:solidFill>
                  <a:srgbClr val="0070C0"/>
                </a:solidFill>
              </a:rPr>
              <a:t>="STMicroelectronics:13" </a:t>
            </a:r>
            <a:r>
              <a:rPr lang="zh-CN" altLang="en-US" sz="1500" dirty="0">
                <a:solidFill>
                  <a:srgbClr val="FF0000"/>
                </a:solidFill>
              </a:rPr>
              <a:t>Dname</a:t>
            </a:r>
            <a:r>
              <a:rPr lang="zh-CN" altLang="en-US" sz="1500" dirty="0">
                <a:solidFill>
                  <a:srgbClr val="0070C0"/>
                </a:solidFill>
              </a:rPr>
              <a:t>="STM32F1*"/&gt;	  </a:t>
            </a:r>
            <a:r>
              <a:rPr lang="en-US" altLang="zh-CN" sz="1500" dirty="0">
                <a:solidFill>
                  <a:srgbClr val="0070C0"/>
                </a:solidFill>
              </a:rPr>
              <a:t>	</a:t>
            </a:r>
          </a:p>
          <a:p>
            <a:r>
              <a:rPr lang="en-US" altLang="zh-CN" sz="1500" dirty="0">
                <a:solidFill>
                  <a:srgbClr val="0070C0"/>
                </a:solidFill>
              </a:rPr>
              <a:t>	</a:t>
            </a:r>
            <a:r>
              <a:rPr lang="zh-CN" altLang="en-US" sz="1500" dirty="0">
                <a:solidFill>
                  <a:srgbClr val="0070C0"/>
                </a:solidFill>
              </a:rPr>
              <a:t>&lt;accept </a:t>
            </a:r>
            <a:r>
              <a:rPr lang="zh-CN" altLang="en-US" sz="1500" dirty="0">
                <a:solidFill>
                  <a:srgbClr val="FF0000"/>
                </a:solidFill>
              </a:rPr>
              <a:t>Dvendor</a:t>
            </a:r>
            <a:r>
              <a:rPr lang="zh-CN" altLang="en-US" sz="1500" dirty="0">
                <a:solidFill>
                  <a:srgbClr val="0070C0"/>
                </a:solidFill>
              </a:rPr>
              <a:t>="GigaDevice:123" </a:t>
            </a:r>
            <a:r>
              <a:rPr lang="zh-CN" altLang="en-US" sz="1500" dirty="0">
                <a:solidFill>
                  <a:srgbClr val="FF0000"/>
                </a:solidFill>
              </a:rPr>
              <a:t>Dfamily</a:t>
            </a:r>
            <a:r>
              <a:rPr lang="zh-CN" altLang="en-US" sz="1500" dirty="0">
                <a:solidFill>
                  <a:srgbClr val="0070C0"/>
                </a:solidFill>
              </a:rPr>
              <a:t>="GD32F1x0 Series"/&gt;</a:t>
            </a:r>
            <a:endParaRPr lang="en-US" altLang="zh-CN" sz="1500" dirty="0">
              <a:solidFill>
                <a:srgbClr val="0070C0"/>
              </a:solidFill>
            </a:endParaRPr>
          </a:p>
          <a:p>
            <a:r>
              <a:rPr lang="en-US" altLang="zh-CN" sz="1500" dirty="0">
                <a:solidFill>
                  <a:srgbClr val="0070C0"/>
                </a:solidFill>
              </a:rPr>
              <a:t>&lt;/condition&gt;</a:t>
            </a:r>
          </a:p>
          <a:p>
            <a:r>
              <a:rPr lang="en-US" altLang="zh-CN" sz="1500" dirty="0">
                <a:solidFill>
                  <a:srgbClr val="0070C0"/>
                </a:solidFill>
              </a:rPr>
              <a:t>&lt;condition id="Cortex_M4"&gt;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="ARM:82" </a:t>
            </a:r>
            <a:r>
              <a:rPr lang="en-US" altLang="zh-CN" sz="1500" dirty="0" err="1">
                <a:solidFill>
                  <a:srgbClr val="0070C0"/>
                </a:solidFill>
              </a:rPr>
              <a:t>Dname</a:t>
            </a:r>
            <a:r>
              <a:rPr lang="en-US" altLang="zh-CN" sz="1500" dirty="0">
                <a:solidFill>
                  <a:srgbClr val="0070C0"/>
                </a:solidFill>
              </a:rPr>
              <a:t>="ARMCM4*"/&gt;</a:t>
            </a:r>
          </a:p>
          <a:p>
            <a:r>
              <a:rPr lang="en-US" altLang="zh-CN" sz="1500" dirty="0">
                <a:solidFill>
                  <a:srgbClr val="0070C0"/>
                </a:solidFill>
              </a:rPr>
              <a:t>&lt;/condition&gt;</a:t>
            </a:r>
          </a:p>
          <a:p>
            <a:r>
              <a:rPr lang="en-US" altLang="zh-CN" sz="1500" dirty="0">
                <a:solidFill>
                  <a:srgbClr val="0070C0"/>
                </a:solidFill>
              </a:rPr>
              <a:t>&lt;condition id="Cortex_M7"&gt;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="ARM:82" </a:t>
            </a:r>
            <a:r>
              <a:rPr lang="en-US" altLang="zh-CN" sz="1500" dirty="0" err="1">
                <a:solidFill>
                  <a:srgbClr val="0070C0"/>
                </a:solidFill>
              </a:rPr>
              <a:t>Dname</a:t>
            </a:r>
            <a:r>
              <a:rPr lang="en-US" altLang="zh-CN" sz="1500" dirty="0">
                <a:solidFill>
                  <a:srgbClr val="0070C0"/>
                </a:solidFill>
              </a:rPr>
              <a:t>="ARMCM7*"/&gt;</a:t>
            </a:r>
          </a:p>
          <a:p>
            <a:r>
              <a:rPr lang="en-US" altLang="zh-CN" sz="1500" dirty="0">
                <a:solidFill>
                  <a:srgbClr val="0070C0"/>
                </a:solidFill>
              </a:rPr>
              <a:t>&lt;/condition&gt;</a:t>
            </a:r>
          </a:p>
          <a:p>
            <a:r>
              <a:rPr lang="en-US" altLang="zh-CN" sz="1500" dirty="0">
                <a:solidFill>
                  <a:srgbClr val="0070C0"/>
                </a:solidFill>
              </a:rPr>
              <a:t>&lt;condition id="Cortex_M23"&gt;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="ARM:82" </a:t>
            </a:r>
            <a:r>
              <a:rPr lang="en-US" altLang="zh-CN" sz="1500" dirty="0" err="1">
                <a:solidFill>
                  <a:srgbClr val="0070C0"/>
                </a:solidFill>
              </a:rPr>
              <a:t>Dname</a:t>
            </a:r>
            <a:r>
              <a:rPr lang="en-US" altLang="zh-CN" sz="1500" dirty="0">
                <a:solidFill>
                  <a:srgbClr val="0070C0"/>
                </a:solidFill>
              </a:rPr>
              <a:t>="ARMCM23*"/&gt;</a:t>
            </a:r>
          </a:p>
          <a:p>
            <a:r>
              <a:rPr lang="en-US" altLang="zh-CN" sz="1500" dirty="0">
                <a:solidFill>
                  <a:srgbClr val="0070C0"/>
                </a:solidFill>
              </a:rPr>
              <a:t>&lt;/condition&gt;</a:t>
            </a:r>
          </a:p>
          <a:p>
            <a:r>
              <a:rPr lang="en-US" altLang="zh-CN" sz="1500" dirty="0">
                <a:solidFill>
                  <a:srgbClr val="0070C0"/>
                </a:solidFill>
              </a:rPr>
              <a:t>&lt;condition id="Cortex_M33"&gt;</a:t>
            </a:r>
          </a:p>
          <a:p>
            <a:r>
              <a:rPr lang="en-US" altLang="zh-CN" sz="1500" dirty="0">
                <a:solidFill>
                  <a:srgbClr val="0070C0"/>
                </a:solidFill>
              </a:rPr>
              <a:t>	&lt;accept </a:t>
            </a:r>
            <a:r>
              <a:rPr lang="en-US" altLang="zh-CN" sz="1500" dirty="0" err="1">
                <a:solidFill>
                  <a:srgbClr val="0070C0"/>
                </a:solidFill>
              </a:rPr>
              <a:t>Dvendor</a:t>
            </a:r>
            <a:r>
              <a:rPr lang="en-US" altLang="zh-CN" sz="1500" dirty="0">
                <a:solidFill>
                  <a:srgbClr val="0070C0"/>
                </a:solidFill>
              </a:rPr>
              <a:t>="ARM:82" </a:t>
            </a:r>
            <a:r>
              <a:rPr lang="en-US" altLang="zh-CN" sz="1500" dirty="0" err="1">
                <a:solidFill>
                  <a:srgbClr val="0070C0"/>
                </a:solidFill>
              </a:rPr>
              <a:t>Dname</a:t>
            </a:r>
            <a:r>
              <a:rPr lang="en-US" altLang="zh-CN" sz="1500" dirty="0">
                <a:solidFill>
                  <a:srgbClr val="0070C0"/>
                </a:solidFill>
              </a:rPr>
              <a:t>="ARMCM33*"/&gt;</a:t>
            </a:r>
          </a:p>
          <a:p>
            <a:r>
              <a:rPr lang="en-US" altLang="zh-CN" sz="1500" dirty="0">
                <a:solidFill>
                  <a:srgbClr val="0070C0"/>
                </a:solidFill>
              </a:rPr>
              <a:t>&lt;/condition&gt;</a:t>
            </a:r>
          </a:p>
        </p:txBody>
      </p:sp>
      <p:sp>
        <p:nvSpPr>
          <p:cNvPr id="11" name="文本框 10">
            <a:extLst>
              <a:ext uri="{FF2B5EF4-FFF2-40B4-BE49-F238E27FC236}">
                <a16:creationId xmlns:a16="http://schemas.microsoft.com/office/drawing/2014/main" id="{497C071C-4E3E-4385-9B81-096C89354F2F}"/>
              </a:ext>
            </a:extLst>
          </p:cNvPr>
          <p:cNvSpPr txBox="1"/>
          <p:nvPr/>
        </p:nvSpPr>
        <p:spPr>
          <a:xfrm>
            <a:off x="9934561" y="3167236"/>
            <a:ext cx="1764380" cy="923330"/>
          </a:xfrm>
          <a:prstGeom prst="rect">
            <a:avLst/>
          </a:prstGeom>
          <a:noFill/>
        </p:spPr>
        <p:txBody>
          <a:bodyPr wrap="square" rtlCol="0">
            <a:spAutoFit/>
          </a:bodyPr>
          <a:lstStyle/>
          <a:p>
            <a:r>
              <a:rPr lang="en-US" altLang="zh-CN" dirty="0"/>
              <a:t>Adaptation to different cores and chips</a:t>
            </a:r>
            <a:endParaRPr lang="zh-CN" altLang="en-US" dirty="0"/>
          </a:p>
        </p:txBody>
      </p:sp>
      <p:cxnSp>
        <p:nvCxnSpPr>
          <p:cNvPr id="12" name="直接箭头连接符 11">
            <a:extLst>
              <a:ext uri="{FF2B5EF4-FFF2-40B4-BE49-F238E27FC236}">
                <a16:creationId xmlns:a16="http://schemas.microsoft.com/office/drawing/2014/main" id="{F86D52C0-C82F-4E15-B727-C8C365BB6467}"/>
              </a:ext>
            </a:extLst>
          </p:cNvPr>
          <p:cNvCxnSpPr>
            <a:cxnSpLocks/>
            <a:endCxn id="11" idx="1"/>
          </p:cNvCxnSpPr>
          <p:nvPr/>
        </p:nvCxnSpPr>
        <p:spPr>
          <a:xfrm>
            <a:off x="9118159" y="3536568"/>
            <a:ext cx="816402" cy="92333"/>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15265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cs typeface="+mn-ea"/>
              </a:rPr>
              <a:t>Pack functions: </a:t>
            </a:r>
            <a:r>
              <a:rPr lang="en-US" altLang="zh-CN" dirty="0">
                <a:ea typeface="+mn-ea"/>
                <a:cs typeface="+mn-ea"/>
              </a:rPr>
              <a:t>4. </a:t>
            </a:r>
            <a:r>
              <a:rPr lang="en-US" altLang="zh-CN" dirty="0">
                <a:cs typeface="+mn-ea"/>
              </a:rPr>
              <a:t>Extension development function</a:t>
            </a:r>
            <a:endParaRPr lang="zh-CN" altLang="en-US" dirty="0">
              <a:ea typeface="+mn-ea"/>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17</a:t>
            </a:fld>
            <a:endParaRPr lang="zh-CN" altLang="en-US" dirty="0"/>
          </a:p>
        </p:txBody>
      </p:sp>
      <p:grpSp>
        <p:nvGrpSpPr>
          <p:cNvPr id="16" name="组合 15">
            <a:extLst>
              <a:ext uri="{FF2B5EF4-FFF2-40B4-BE49-F238E27FC236}">
                <a16:creationId xmlns:a16="http://schemas.microsoft.com/office/drawing/2014/main" id="{5AFCB7B4-5073-478F-905F-36132A59B402}"/>
              </a:ext>
            </a:extLst>
          </p:cNvPr>
          <p:cNvGrpSpPr/>
          <p:nvPr/>
        </p:nvGrpSpPr>
        <p:grpSpPr>
          <a:xfrm>
            <a:off x="774114" y="1018561"/>
            <a:ext cx="10437752" cy="4499093"/>
            <a:chOff x="5934416" y="1069307"/>
            <a:chExt cx="10437752" cy="4499093"/>
          </a:xfrm>
        </p:grpSpPr>
        <p:sp>
          <p:nvSpPr>
            <p:cNvPr id="10" name="文本框 9">
              <a:extLst>
                <a:ext uri="{FF2B5EF4-FFF2-40B4-BE49-F238E27FC236}">
                  <a16:creationId xmlns:a16="http://schemas.microsoft.com/office/drawing/2014/main" id="{819A8A4E-3B82-4513-A6E4-52F49B6846FE}"/>
                </a:ext>
              </a:extLst>
            </p:cNvPr>
            <p:cNvSpPr txBox="1"/>
            <p:nvPr/>
          </p:nvSpPr>
          <p:spPr>
            <a:xfrm>
              <a:off x="5934416" y="1069307"/>
              <a:ext cx="5074235" cy="452432"/>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(2) Package extension development</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14" name="图片 13">
              <a:extLst>
                <a:ext uri="{FF2B5EF4-FFF2-40B4-BE49-F238E27FC236}">
                  <a16:creationId xmlns:a16="http://schemas.microsoft.com/office/drawing/2014/main" id="{4CECD7C3-B89C-4ACE-80A7-74626FBCAEAA}"/>
                </a:ext>
              </a:extLst>
            </p:cNvPr>
            <p:cNvPicPr>
              <a:picLocks noChangeAspect="1"/>
            </p:cNvPicPr>
            <p:nvPr/>
          </p:nvPicPr>
          <p:blipFill>
            <a:blip r:embed="rId3"/>
            <a:stretch>
              <a:fillRect/>
            </a:stretch>
          </p:blipFill>
          <p:spPr>
            <a:xfrm>
              <a:off x="5934417" y="1955959"/>
              <a:ext cx="10437751" cy="3612441"/>
            </a:xfrm>
            <a:prstGeom prst="rect">
              <a:avLst/>
            </a:prstGeom>
          </p:spPr>
        </p:pic>
      </p:grpSp>
    </p:spTree>
    <p:extLst>
      <p:ext uri="{BB962C8B-B14F-4D97-AF65-F5344CB8AC3E}">
        <p14:creationId xmlns:p14="http://schemas.microsoft.com/office/powerpoint/2010/main" val="484556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p:txBody>
          <a:bodyPr/>
          <a:lstStyle/>
          <a:p>
            <a:pPr lvl="0">
              <a:defRPr/>
            </a:pPr>
            <a:r>
              <a:rPr lang="en-US" altLang="zh-CN" sz="3600" dirty="0">
                <a:solidFill>
                  <a:srgbClr val="445437"/>
                </a:solidFill>
                <a:cs typeface="+mn-ea"/>
              </a:rPr>
              <a:t>Software pack testing</a:t>
            </a:r>
            <a:endParaRPr lang="zh-CN" altLang="en-US" sz="3600" spc="0" dirty="0">
              <a:solidFill>
                <a:srgbClr val="445437"/>
              </a:solidFill>
              <a:cs typeface="+mn-ea"/>
            </a:endParaRP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srcRect l="24798" t="13433" r="24798" b="26261"/>
          <a:stretch>
            <a:fillRect/>
          </a:stretch>
        </p:blipFill>
        <p:spPr>
          <a:xfrm>
            <a:off x="1132586"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876525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a:extLst>
              <a:ext uri="{FF2B5EF4-FFF2-40B4-BE49-F238E27FC236}">
                <a16:creationId xmlns:a16="http://schemas.microsoft.com/office/drawing/2014/main" id="{667AD1EC-88C8-4570-AB9D-E5922C22910A}"/>
              </a:ext>
            </a:extLst>
          </p:cNvPr>
          <p:cNvPicPr>
            <a:picLocks noChangeAspect="1"/>
          </p:cNvPicPr>
          <p:nvPr/>
        </p:nvPicPr>
        <p:blipFill>
          <a:blip r:embed="rId3"/>
          <a:srcRect l="27286" r="27804" b="67858"/>
          <a:stretch>
            <a:fillRect/>
          </a:stretch>
        </p:blipFill>
        <p:spPr>
          <a:xfrm>
            <a:off x="0" y="1268798"/>
            <a:ext cx="12192000" cy="5574893"/>
          </a:xfrm>
          <a:custGeom>
            <a:avLst/>
            <a:gdLst>
              <a:gd name="connsiteX0" fmla="*/ 0 w 12192000"/>
              <a:gd name="connsiteY0" fmla="*/ 0 h 5574893"/>
              <a:gd name="connsiteX1" fmla="*/ 12192000 w 12192000"/>
              <a:gd name="connsiteY1" fmla="*/ 0 h 5574893"/>
              <a:gd name="connsiteX2" fmla="*/ 12192000 w 12192000"/>
              <a:gd name="connsiteY2" fmla="*/ 5574893 h 5574893"/>
              <a:gd name="connsiteX3" fmla="*/ 0 w 12192000"/>
              <a:gd name="connsiteY3" fmla="*/ 5574893 h 5574893"/>
            </a:gdLst>
            <a:ahLst/>
            <a:cxnLst>
              <a:cxn ang="0">
                <a:pos x="connsiteX0" y="connsiteY0"/>
              </a:cxn>
              <a:cxn ang="0">
                <a:pos x="connsiteX1" y="connsiteY1"/>
              </a:cxn>
              <a:cxn ang="0">
                <a:pos x="connsiteX2" y="connsiteY2"/>
              </a:cxn>
              <a:cxn ang="0">
                <a:pos x="connsiteX3" y="connsiteY3"/>
              </a:cxn>
            </a:cxnLst>
            <a:rect l="l" t="t" r="r" b="b"/>
            <a:pathLst>
              <a:path w="12192000" h="5574893">
                <a:moveTo>
                  <a:pt x="0" y="0"/>
                </a:moveTo>
                <a:lnTo>
                  <a:pt x="12192000" y="0"/>
                </a:lnTo>
                <a:lnTo>
                  <a:pt x="12192000" y="5574893"/>
                </a:lnTo>
                <a:lnTo>
                  <a:pt x="0" y="5574893"/>
                </a:lnTo>
                <a:close/>
              </a:path>
            </a:pathLst>
          </a:custGeom>
        </p:spPr>
      </p:pic>
      <p:sp>
        <p:nvSpPr>
          <p:cNvPr id="2" name="文本占位符 1">
            <a:extLst>
              <a:ext uri="{FF2B5EF4-FFF2-40B4-BE49-F238E27FC236}">
                <a16:creationId xmlns:a16="http://schemas.microsoft.com/office/drawing/2014/main" id="{FB5EAC4C-F387-4F50-8B0C-DE77A4DD65A5}"/>
              </a:ext>
            </a:extLst>
          </p:cNvPr>
          <p:cNvSpPr>
            <a:spLocks noGrp="1"/>
          </p:cNvSpPr>
          <p:nvPr>
            <p:ph type="body" sz="quarter" idx="11"/>
          </p:nvPr>
        </p:nvSpPr>
        <p:spPr/>
        <p:txBody>
          <a:bodyPr/>
          <a:lstStyle/>
          <a:p>
            <a:r>
              <a:rPr lang="en-US" altLang="zh-CN" dirty="0">
                <a:ea typeface="+mn-ea"/>
                <a:cs typeface="+mn-ea"/>
              </a:rPr>
              <a:t>1. Pack installation</a:t>
            </a:r>
            <a:endParaRPr lang="zh-CN" altLang="en-US" dirty="0">
              <a:ea typeface="+mn-ea"/>
              <a:cs typeface="+mn-ea"/>
            </a:endParaRPr>
          </a:p>
        </p:txBody>
      </p:sp>
      <p:sp>
        <p:nvSpPr>
          <p:cNvPr id="6" name="日期占位符 5">
            <a:extLst>
              <a:ext uri="{FF2B5EF4-FFF2-40B4-BE49-F238E27FC236}">
                <a16:creationId xmlns:a16="http://schemas.microsoft.com/office/drawing/2014/main" id="{ABA5A295-BD69-4A2D-AE8C-DACCA8560BD1}"/>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7" name="灯片编号占位符 6">
            <a:extLst>
              <a:ext uri="{FF2B5EF4-FFF2-40B4-BE49-F238E27FC236}">
                <a16:creationId xmlns:a16="http://schemas.microsoft.com/office/drawing/2014/main" id="{D8B56076-8C9A-430C-BD96-6E55CB7A885F}"/>
              </a:ext>
            </a:extLst>
          </p:cNvPr>
          <p:cNvSpPr>
            <a:spLocks noGrp="1"/>
          </p:cNvSpPr>
          <p:nvPr>
            <p:ph type="sldNum" sz="quarter" idx="14"/>
          </p:nvPr>
        </p:nvSpPr>
        <p:spPr/>
        <p:txBody>
          <a:bodyPr/>
          <a:lstStyle/>
          <a:p>
            <a:fld id="{C79ECAFE-A460-4E13-ABCB-32CAE6136244}" type="slidenum">
              <a:rPr lang="zh-CN" altLang="en-US" smtClean="0"/>
              <a:pPr/>
              <a:t>19</a:t>
            </a:fld>
            <a:endParaRPr lang="zh-CN" altLang="en-US" dirty="0"/>
          </a:p>
        </p:txBody>
      </p:sp>
      <p:sp>
        <p:nvSpPr>
          <p:cNvPr id="43" name="文本框 42">
            <a:extLst>
              <a:ext uri="{FF2B5EF4-FFF2-40B4-BE49-F238E27FC236}">
                <a16:creationId xmlns:a16="http://schemas.microsoft.com/office/drawing/2014/main" id="{66E2253C-3B92-465E-B838-04261E952904}"/>
              </a:ext>
            </a:extLst>
          </p:cNvPr>
          <p:cNvSpPr txBox="1"/>
          <p:nvPr/>
        </p:nvSpPr>
        <p:spPr>
          <a:xfrm>
            <a:off x="660400" y="887789"/>
            <a:ext cx="10735559" cy="417358"/>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After double-clicking on the package to install it, you need to agree to the BSD 3-Clause License</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997" y="2404085"/>
            <a:ext cx="10676006" cy="1737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组合 8">
            <a:extLst>
              <a:ext uri="{FF2B5EF4-FFF2-40B4-BE49-F238E27FC236}">
                <a16:creationId xmlns:a16="http://schemas.microsoft.com/office/drawing/2014/main" id="{2BB6D722-AE0F-45E4-BFE6-A4DAE3A5C671}"/>
              </a:ext>
            </a:extLst>
          </p:cNvPr>
          <p:cNvGrpSpPr/>
          <p:nvPr/>
        </p:nvGrpSpPr>
        <p:grpSpPr>
          <a:xfrm>
            <a:off x="59245" y="1818950"/>
            <a:ext cx="12066420" cy="3764291"/>
            <a:chOff x="94073" y="818341"/>
            <a:chExt cx="12066420" cy="3764291"/>
          </a:xfrm>
        </p:grpSpPr>
        <p:pic>
          <p:nvPicPr>
            <p:cNvPr id="31" name="图片 30">
              <a:extLst>
                <a:ext uri="{FF2B5EF4-FFF2-40B4-BE49-F238E27FC236}">
                  <a16:creationId xmlns:a16="http://schemas.microsoft.com/office/drawing/2014/main" id="{95173147-573D-4AA8-BA16-5B33A308B31D}"/>
                </a:ext>
              </a:extLst>
            </p:cNvPr>
            <p:cNvPicPr/>
            <p:nvPr/>
          </p:nvPicPr>
          <p:blipFill>
            <a:blip r:embed="rId5"/>
            <a:stretch>
              <a:fillRect/>
            </a:stretch>
          </p:blipFill>
          <p:spPr>
            <a:xfrm>
              <a:off x="94073" y="839728"/>
              <a:ext cx="6001927" cy="3742904"/>
            </a:xfrm>
            <a:prstGeom prst="rect">
              <a:avLst/>
            </a:prstGeom>
          </p:spPr>
        </p:pic>
        <p:pic>
          <p:nvPicPr>
            <p:cNvPr id="32" name="图片 31">
              <a:extLst>
                <a:ext uri="{FF2B5EF4-FFF2-40B4-BE49-F238E27FC236}">
                  <a16:creationId xmlns:a16="http://schemas.microsoft.com/office/drawing/2014/main" id="{749AA1B3-D292-4066-803D-736FC088E698}"/>
                </a:ext>
              </a:extLst>
            </p:cNvPr>
            <p:cNvPicPr/>
            <p:nvPr/>
          </p:nvPicPr>
          <p:blipFill>
            <a:blip r:embed="rId6"/>
            <a:stretch>
              <a:fillRect/>
            </a:stretch>
          </p:blipFill>
          <p:spPr>
            <a:xfrm>
              <a:off x="6123738" y="818341"/>
              <a:ext cx="6036755" cy="3764291"/>
            </a:xfrm>
            <a:prstGeom prst="rect">
              <a:avLst/>
            </a:prstGeom>
          </p:spPr>
        </p:pic>
      </p:grpSp>
      <p:grpSp>
        <p:nvGrpSpPr>
          <p:cNvPr id="4" name="组合 3"/>
          <p:cNvGrpSpPr/>
          <p:nvPr/>
        </p:nvGrpSpPr>
        <p:grpSpPr>
          <a:xfrm>
            <a:off x="55978" y="1305147"/>
            <a:ext cx="12122962" cy="4987910"/>
            <a:chOff x="55978" y="1116435"/>
            <a:chExt cx="12122962" cy="4987910"/>
          </a:xfrm>
        </p:grpSpPr>
        <p:pic>
          <p:nvPicPr>
            <p:cNvPr id="33" name="图片 32">
              <a:extLst>
                <a:ext uri="{FF2B5EF4-FFF2-40B4-BE49-F238E27FC236}">
                  <a16:creationId xmlns:a16="http://schemas.microsoft.com/office/drawing/2014/main" id="{C63D60BE-104D-4307-B30E-7AC5018D547E}"/>
                </a:ext>
              </a:extLst>
            </p:cNvPr>
            <p:cNvPicPr/>
            <p:nvPr/>
          </p:nvPicPr>
          <p:blipFill>
            <a:blip r:embed="rId7"/>
            <a:stretch>
              <a:fillRect/>
            </a:stretch>
          </p:blipFill>
          <p:spPr>
            <a:xfrm>
              <a:off x="55978" y="1116435"/>
              <a:ext cx="4973591" cy="4987910"/>
            </a:xfrm>
            <a:prstGeom prst="rect">
              <a:avLst/>
            </a:prstGeom>
          </p:spPr>
        </p:pic>
        <p:pic>
          <p:nvPicPr>
            <p:cNvPr id="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569" y="1421425"/>
              <a:ext cx="7149371" cy="45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8483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 name="日期占位符 54">
            <a:extLst>
              <a:ext uri="{FF2B5EF4-FFF2-40B4-BE49-F238E27FC236}">
                <a16:creationId xmlns:a16="http://schemas.microsoft.com/office/drawing/2014/main" id="{39A700E1-F314-4BF6-AC7F-2DA145A2C917}"/>
              </a:ext>
            </a:extLst>
          </p:cNvPr>
          <p:cNvSpPr>
            <a:spLocks noGrp="1"/>
          </p:cNvSpPr>
          <p:nvPr>
            <p:ph type="dt" sz="half" idx="10"/>
          </p:nvPr>
        </p:nvSpPr>
        <p:spPr/>
        <p:txBody>
          <a:bodyPr/>
          <a:lstStyle/>
          <a:p>
            <a:pPr lvl="0"/>
            <a:r>
              <a:rPr lang="zh-CN" altLang="en-US" noProof="0"/>
              <a:t>止于至善</a:t>
            </a:r>
            <a:endParaRPr lang="zh-CN" altLang="en-US" noProof="0" dirty="0"/>
          </a:p>
        </p:txBody>
      </p:sp>
      <p:sp>
        <p:nvSpPr>
          <p:cNvPr id="56" name="文本框 55">
            <a:extLst>
              <a:ext uri="{FF2B5EF4-FFF2-40B4-BE49-F238E27FC236}">
                <a16:creationId xmlns:a16="http://schemas.microsoft.com/office/drawing/2014/main" id="{39D947B5-6A62-4899-BF51-8BB8BFE7141F}"/>
              </a:ext>
            </a:extLst>
          </p:cNvPr>
          <p:cNvSpPr txBox="1"/>
          <p:nvPr/>
        </p:nvSpPr>
        <p:spPr>
          <a:xfrm>
            <a:off x="7121242" y="765160"/>
            <a:ext cx="4626955" cy="523220"/>
          </a:xfrm>
          <a:prstGeom prst="rect">
            <a:avLst/>
          </a:prstGeom>
          <a:noFill/>
        </p:spPr>
        <p:txBody>
          <a:bodyPr wrap="square" rtlCol="0">
            <a:spAutoFit/>
          </a:bodyPr>
          <a:lstStyle/>
          <a:p>
            <a:pPr lvl="0">
              <a:defRPr/>
            </a:pPr>
            <a:r>
              <a:rPr lang="en-US" altLang="zh-CN" sz="2800" b="1" dirty="0">
                <a:solidFill>
                  <a:srgbClr val="445437"/>
                </a:solidFill>
                <a:latin typeface="Microsoft YaHei"/>
                <a:cs typeface="+mn-ea"/>
              </a:rPr>
              <a:t>Research Background</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7" name="文本框 56">
            <a:extLst>
              <a:ext uri="{FF2B5EF4-FFF2-40B4-BE49-F238E27FC236}">
                <a16:creationId xmlns:a16="http://schemas.microsoft.com/office/drawing/2014/main" id="{869C50FF-AAAC-4AC9-A454-CFF0E4B19F00}"/>
              </a:ext>
            </a:extLst>
          </p:cNvPr>
          <p:cNvSpPr txBox="1"/>
          <p:nvPr/>
        </p:nvSpPr>
        <p:spPr>
          <a:xfrm>
            <a:off x="7121242" y="1803007"/>
            <a:ext cx="3425614" cy="523220"/>
          </a:xfrm>
          <a:prstGeom prst="rect">
            <a:avLst/>
          </a:prstGeom>
          <a:noFill/>
        </p:spPr>
        <p:txBody>
          <a:bodyPr wrap="square" rtlCol="0">
            <a:spAutoFit/>
          </a:bodyPr>
          <a:lstStyle/>
          <a:p>
            <a:pPr lvl="0">
              <a:defRPr/>
            </a:pPr>
            <a:r>
              <a:rPr lang="en-US" altLang="zh-CN" sz="2800" b="1" dirty="0">
                <a:solidFill>
                  <a:srgbClr val="445437"/>
                </a:solidFill>
                <a:latin typeface="Microsoft YaHei"/>
                <a:cs typeface="+mn-ea"/>
              </a:rPr>
              <a:t>Design solutions</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7FD0BBBE-987E-42DB-9D8F-DC317DB0404C}"/>
              </a:ext>
            </a:extLst>
          </p:cNvPr>
          <p:cNvSpPr txBox="1"/>
          <p:nvPr/>
        </p:nvSpPr>
        <p:spPr>
          <a:xfrm>
            <a:off x="7122381" y="2734696"/>
            <a:ext cx="4055145" cy="523220"/>
          </a:xfrm>
          <a:prstGeom prst="rect">
            <a:avLst/>
          </a:prstGeom>
          <a:noFill/>
        </p:spPr>
        <p:txBody>
          <a:bodyPr wrap="square" rtlCol="0">
            <a:spAutoFit/>
          </a:bodyPr>
          <a:lstStyle/>
          <a:p>
            <a:pPr lvl="0">
              <a:defRPr/>
            </a:pPr>
            <a:r>
              <a:rPr lang="en-US" altLang="zh-CN" sz="2800" b="1" dirty="0">
                <a:solidFill>
                  <a:srgbClr val="445437"/>
                </a:solidFill>
                <a:latin typeface="Microsoft YaHei"/>
                <a:cs typeface="+mn-ea"/>
              </a:rPr>
              <a:t>Content design</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59" name="文本框 58">
            <a:extLst>
              <a:ext uri="{FF2B5EF4-FFF2-40B4-BE49-F238E27FC236}">
                <a16:creationId xmlns:a16="http://schemas.microsoft.com/office/drawing/2014/main" id="{7486EF1D-DCAA-4629-8A3D-09363BDD6388}"/>
              </a:ext>
            </a:extLst>
          </p:cNvPr>
          <p:cNvSpPr txBox="1"/>
          <p:nvPr/>
        </p:nvSpPr>
        <p:spPr>
          <a:xfrm>
            <a:off x="7163048" y="3641697"/>
            <a:ext cx="4170885" cy="523220"/>
          </a:xfrm>
          <a:prstGeom prst="rect">
            <a:avLst/>
          </a:prstGeom>
          <a:noFill/>
        </p:spPr>
        <p:txBody>
          <a:bodyPr wrap="square" rtlCol="0">
            <a:spAutoFit/>
          </a:bodyPr>
          <a:lstStyle/>
          <a:p>
            <a:pPr lvl="0">
              <a:defRPr/>
            </a:pPr>
            <a:r>
              <a:rPr lang="en-US" altLang="zh-CN" sz="2800" b="1" dirty="0">
                <a:solidFill>
                  <a:srgbClr val="445437"/>
                </a:solidFill>
                <a:latin typeface="Microsoft YaHei"/>
                <a:cs typeface="+mn-ea"/>
              </a:rPr>
              <a:t>Software pack testing</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grpSp>
        <p:nvGrpSpPr>
          <p:cNvPr id="62" name="组合 61">
            <a:extLst>
              <a:ext uri="{FF2B5EF4-FFF2-40B4-BE49-F238E27FC236}">
                <a16:creationId xmlns:a16="http://schemas.microsoft.com/office/drawing/2014/main" id="{70EB1FC2-3197-4F3F-B659-CAD21008F276}"/>
              </a:ext>
            </a:extLst>
          </p:cNvPr>
          <p:cNvGrpSpPr/>
          <p:nvPr/>
        </p:nvGrpSpPr>
        <p:grpSpPr>
          <a:xfrm>
            <a:off x="5433057" y="1782105"/>
            <a:ext cx="495959" cy="495959"/>
            <a:chOff x="6932134" y="1758101"/>
            <a:chExt cx="495959" cy="495959"/>
          </a:xfrm>
        </p:grpSpPr>
        <p:sp>
          <p:nvSpPr>
            <p:cNvPr id="63" name="íṥļîḓê">
              <a:extLst>
                <a:ext uri="{FF2B5EF4-FFF2-40B4-BE49-F238E27FC236}">
                  <a16:creationId xmlns:a16="http://schemas.microsoft.com/office/drawing/2014/main" id="{01E36EAE-42CA-4AC5-BF76-2A249F69AECA}"/>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4" name="íṥlíḓê">
              <a:extLst>
                <a:ext uri="{FF2B5EF4-FFF2-40B4-BE49-F238E27FC236}">
                  <a16:creationId xmlns:a16="http://schemas.microsoft.com/office/drawing/2014/main" id="{915A4AC7-B1A5-47A4-A079-3300AB579DD5}"/>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5" name="ïśļiḑé">
              <a:extLst>
                <a:ext uri="{FF2B5EF4-FFF2-40B4-BE49-F238E27FC236}">
                  <a16:creationId xmlns:a16="http://schemas.microsoft.com/office/drawing/2014/main" id="{71950116-0050-4CF2-A8C2-568E8B925481}"/>
                </a:ext>
              </a:extLst>
            </p:cNvPr>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6" name="组合 65">
            <a:extLst>
              <a:ext uri="{FF2B5EF4-FFF2-40B4-BE49-F238E27FC236}">
                <a16:creationId xmlns:a16="http://schemas.microsoft.com/office/drawing/2014/main" id="{0D114120-8F70-4887-B86F-0391C5982EFA}"/>
              </a:ext>
            </a:extLst>
          </p:cNvPr>
          <p:cNvGrpSpPr/>
          <p:nvPr/>
        </p:nvGrpSpPr>
        <p:grpSpPr>
          <a:xfrm>
            <a:off x="5462982" y="2731258"/>
            <a:ext cx="495959" cy="495959"/>
            <a:chOff x="7112947" y="2706714"/>
            <a:chExt cx="495959" cy="495959"/>
          </a:xfrm>
        </p:grpSpPr>
        <p:sp>
          <p:nvSpPr>
            <p:cNvPr id="67" name="íṥļîḓê">
              <a:extLst>
                <a:ext uri="{FF2B5EF4-FFF2-40B4-BE49-F238E27FC236}">
                  <a16:creationId xmlns:a16="http://schemas.microsoft.com/office/drawing/2014/main" id="{F6EFE498-5CFE-4759-B437-268929A27E1A}"/>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íṥlíḓê">
              <a:extLst>
                <a:ext uri="{FF2B5EF4-FFF2-40B4-BE49-F238E27FC236}">
                  <a16:creationId xmlns:a16="http://schemas.microsoft.com/office/drawing/2014/main" id="{A78F40A1-B6AB-437F-A6BC-B2E38C094C1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9" name="ïśļiḑé">
              <a:extLst>
                <a:ext uri="{FF2B5EF4-FFF2-40B4-BE49-F238E27FC236}">
                  <a16:creationId xmlns:a16="http://schemas.microsoft.com/office/drawing/2014/main" id="{E157846C-EF00-4145-9CE1-45D187372E7E}"/>
                </a:ext>
              </a:extLst>
            </p:cNvPr>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sp>
        <p:nvSpPr>
          <p:cNvPr id="70" name="íṥļîḓê">
            <a:extLst>
              <a:ext uri="{FF2B5EF4-FFF2-40B4-BE49-F238E27FC236}">
                <a16:creationId xmlns:a16="http://schemas.microsoft.com/office/drawing/2014/main" id="{32DD21EB-D208-4FF2-A2AE-829E6126845B}"/>
              </a:ext>
            </a:extLst>
          </p:cNvPr>
          <p:cNvSpPr/>
          <p:nvPr/>
        </p:nvSpPr>
        <p:spPr>
          <a:xfrm>
            <a:off x="5433057"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74261EC3-0756-4A4F-8557-62A29DB2BA4A}"/>
              </a:ext>
            </a:extLst>
          </p:cNvPr>
          <p:cNvSpPr/>
          <p:nvPr/>
        </p:nvSpPr>
        <p:spPr>
          <a:xfrm>
            <a:off x="5478910"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49E005-5A1C-4C77-9E3B-EA915A4DBCEB}"/>
              </a:ext>
            </a:extLst>
          </p:cNvPr>
          <p:cNvSpPr/>
          <p:nvPr/>
        </p:nvSpPr>
        <p:spPr>
          <a:xfrm>
            <a:off x="5556716" y="3821468"/>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nvGrpSpPr>
          <p:cNvPr id="81" name="组合 80">
            <a:extLst>
              <a:ext uri="{FF2B5EF4-FFF2-40B4-BE49-F238E27FC236}">
                <a16:creationId xmlns:a16="http://schemas.microsoft.com/office/drawing/2014/main" id="{04ADCA45-DE2F-43DE-B199-A062D65C3B4F}"/>
              </a:ext>
            </a:extLst>
          </p:cNvPr>
          <p:cNvGrpSpPr/>
          <p:nvPr/>
        </p:nvGrpSpPr>
        <p:grpSpPr>
          <a:xfrm>
            <a:off x="5433057" y="761723"/>
            <a:ext cx="495959" cy="495959"/>
            <a:chOff x="6529585" y="809489"/>
            <a:chExt cx="495959" cy="495959"/>
          </a:xfrm>
        </p:grpSpPr>
        <p:sp>
          <p:nvSpPr>
            <p:cNvPr id="82" name="íṥļîḓê">
              <a:extLst>
                <a:ext uri="{FF2B5EF4-FFF2-40B4-BE49-F238E27FC236}">
                  <a16:creationId xmlns:a16="http://schemas.microsoft.com/office/drawing/2014/main" id="{114A01C6-41B8-4AE6-B0CB-FD5828699890}"/>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3" name="íṥlíḓê">
              <a:extLst>
                <a:ext uri="{FF2B5EF4-FFF2-40B4-BE49-F238E27FC236}">
                  <a16:creationId xmlns:a16="http://schemas.microsoft.com/office/drawing/2014/main" id="{1432E360-FCFF-4860-917F-DC1085DEFD87}"/>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84" name="ïśļiḑé">
              <a:extLst>
                <a:ext uri="{FF2B5EF4-FFF2-40B4-BE49-F238E27FC236}">
                  <a16:creationId xmlns:a16="http://schemas.microsoft.com/office/drawing/2014/main" id="{48675EFF-BEA2-489A-9ED1-7DCB7EA5B842}"/>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cxnSp>
        <p:nvCxnSpPr>
          <p:cNvPr id="85" name="直接连接符 84">
            <a:extLst>
              <a:ext uri="{FF2B5EF4-FFF2-40B4-BE49-F238E27FC236}">
                <a16:creationId xmlns:a16="http://schemas.microsoft.com/office/drawing/2014/main" id="{C93674D7-0279-4C99-9752-41ADBBA46CDA}"/>
              </a:ext>
            </a:extLst>
          </p:cNvPr>
          <p:cNvCxnSpPr>
            <a:cxnSpLocks/>
          </p:cNvCxnSpPr>
          <p:nvPr/>
        </p:nvCxnSpPr>
        <p:spPr>
          <a:xfrm>
            <a:off x="6335611" y="1288380"/>
            <a:ext cx="484191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388012E-A1F0-403D-97D5-EC915AA4165F}"/>
              </a:ext>
            </a:extLst>
          </p:cNvPr>
          <p:cNvCxnSpPr>
            <a:cxnSpLocks/>
          </p:cNvCxnSpPr>
          <p:nvPr/>
        </p:nvCxnSpPr>
        <p:spPr>
          <a:xfrm>
            <a:off x="6319369" y="2326227"/>
            <a:ext cx="4858157"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A8581EA-4329-4F98-AE2B-8D273877870F}"/>
              </a:ext>
            </a:extLst>
          </p:cNvPr>
          <p:cNvCxnSpPr>
            <a:cxnSpLocks/>
          </p:cNvCxnSpPr>
          <p:nvPr/>
        </p:nvCxnSpPr>
        <p:spPr>
          <a:xfrm>
            <a:off x="6325139" y="3257916"/>
            <a:ext cx="4852387"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69E8F6-4409-4B8C-8F8C-B9E6E84BA77B}"/>
              </a:ext>
            </a:extLst>
          </p:cNvPr>
          <p:cNvCxnSpPr>
            <a:cxnSpLocks/>
          </p:cNvCxnSpPr>
          <p:nvPr/>
        </p:nvCxnSpPr>
        <p:spPr>
          <a:xfrm>
            <a:off x="6438911" y="4179735"/>
            <a:ext cx="3629609"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396FFB86-04FA-457C-A1D0-17FCB8673C9E}"/>
              </a:ext>
            </a:extLst>
          </p:cNvPr>
          <p:cNvGrpSpPr/>
          <p:nvPr/>
        </p:nvGrpSpPr>
        <p:grpSpPr>
          <a:xfrm>
            <a:off x="6392178" y="675725"/>
            <a:ext cx="817163" cy="732782"/>
            <a:chOff x="7575067" y="723491"/>
            <a:chExt cx="817163" cy="732782"/>
          </a:xfrm>
        </p:grpSpPr>
        <p:sp>
          <p:nvSpPr>
            <p:cNvPr id="92" name="文本框 91">
              <a:extLst>
                <a:ext uri="{FF2B5EF4-FFF2-40B4-BE49-F238E27FC236}">
                  <a16:creationId xmlns:a16="http://schemas.microsoft.com/office/drawing/2014/main" id="{FE8EB9BC-FBA9-4C82-8FFF-6F377A6E3639}"/>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3" name="文本框 92">
              <a:extLst>
                <a:ext uri="{FF2B5EF4-FFF2-40B4-BE49-F238E27FC236}">
                  <a16:creationId xmlns:a16="http://schemas.microsoft.com/office/drawing/2014/main" id="{ACAB0F79-B2DC-4159-A5E5-74B98F7E7859}"/>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4" name="组合 93">
            <a:extLst>
              <a:ext uri="{FF2B5EF4-FFF2-40B4-BE49-F238E27FC236}">
                <a16:creationId xmlns:a16="http://schemas.microsoft.com/office/drawing/2014/main" id="{FB0B253D-26D6-49FB-BE1B-91B4170C5859}"/>
              </a:ext>
            </a:extLst>
          </p:cNvPr>
          <p:cNvGrpSpPr/>
          <p:nvPr/>
        </p:nvGrpSpPr>
        <p:grpSpPr>
          <a:xfrm>
            <a:off x="6413797" y="1709782"/>
            <a:ext cx="817163" cy="732782"/>
            <a:chOff x="7857580" y="1668314"/>
            <a:chExt cx="817163" cy="732782"/>
          </a:xfrm>
        </p:grpSpPr>
        <p:sp>
          <p:nvSpPr>
            <p:cNvPr id="95" name="文本框 94">
              <a:extLst>
                <a:ext uri="{FF2B5EF4-FFF2-40B4-BE49-F238E27FC236}">
                  <a16:creationId xmlns:a16="http://schemas.microsoft.com/office/drawing/2014/main" id="{4F124A12-56C1-48BB-A606-81F9003A23C9}"/>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6" name="文本框 95">
              <a:extLst>
                <a:ext uri="{FF2B5EF4-FFF2-40B4-BE49-F238E27FC236}">
                  <a16:creationId xmlns:a16="http://schemas.microsoft.com/office/drawing/2014/main" id="{F1AF35F8-2F47-47FF-838C-42CDC73EFE0F}"/>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97" name="组合 96">
            <a:extLst>
              <a:ext uri="{FF2B5EF4-FFF2-40B4-BE49-F238E27FC236}">
                <a16:creationId xmlns:a16="http://schemas.microsoft.com/office/drawing/2014/main" id="{8484C454-B0BF-48F2-BA39-E6201123CFF2}"/>
              </a:ext>
            </a:extLst>
          </p:cNvPr>
          <p:cNvGrpSpPr/>
          <p:nvPr/>
        </p:nvGrpSpPr>
        <p:grpSpPr>
          <a:xfrm>
            <a:off x="6421972" y="2642011"/>
            <a:ext cx="817163" cy="732782"/>
            <a:chOff x="8043992" y="2617467"/>
            <a:chExt cx="817163" cy="732782"/>
          </a:xfrm>
        </p:grpSpPr>
        <p:sp>
          <p:nvSpPr>
            <p:cNvPr id="98" name="文本框 97">
              <a:extLst>
                <a:ext uri="{FF2B5EF4-FFF2-40B4-BE49-F238E27FC236}">
                  <a16:creationId xmlns:a16="http://schemas.microsoft.com/office/drawing/2014/main" id="{F4E6D3BF-B08B-4984-928F-5C2C0D33E76C}"/>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99" name="文本框 98">
              <a:extLst>
                <a:ext uri="{FF2B5EF4-FFF2-40B4-BE49-F238E27FC236}">
                  <a16:creationId xmlns:a16="http://schemas.microsoft.com/office/drawing/2014/main" id="{BEA9C7F9-78F6-4599-9D99-42CF0CBC626E}"/>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grpSp>
        <p:nvGrpSpPr>
          <p:cNvPr id="100" name="组合 99">
            <a:extLst>
              <a:ext uri="{FF2B5EF4-FFF2-40B4-BE49-F238E27FC236}">
                <a16:creationId xmlns:a16="http://schemas.microsoft.com/office/drawing/2014/main" id="{5EF72BCB-9C09-48D8-B735-11537DB31844}"/>
              </a:ext>
            </a:extLst>
          </p:cNvPr>
          <p:cNvGrpSpPr/>
          <p:nvPr/>
        </p:nvGrpSpPr>
        <p:grpSpPr>
          <a:xfrm>
            <a:off x="6413797" y="3562419"/>
            <a:ext cx="817163" cy="732782"/>
            <a:chOff x="8043992" y="3562419"/>
            <a:chExt cx="817163" cy="732782"/>
          </a:xfrm>
        </p:grpSpPr>
        <p:sp>
          <p:nvSpPr>
            <p:cNvPr id="101" name="文本框 100">
              <a:extLst>
                <a:ext uri="{FF2B5EF4-FFF2-40B4-BE49-F238E27FC236}">
                  <a16:creationId xmlns:a16="http://schemas.microsoft.com/office/drawing/2014/main" id="{E6392231-4727-4271-BCC8-374E81E027CB}"/>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102" name="文本框 101">
              <a:extLst>
                <a:ext uri="{FF2B5EF4-FFF2-40B4-BE49-F238E27FC236}">
                  <a16:creationId xmlns:a16="http://schemas.microsoft.com/office/drawing/2014/main" id="{7F0F6B2E-C6F1-4657-B42B-3955710EDD6D}"/>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cxnSp>
        <p:nvCxnSpPr>
          <p:cNvPr id="38" name="直接连接符 37">
            <a:extLst>
              <a:ext uri="{FF2B5EF4-FFF2-40B4-BE49-F238E27FC236}">
                <a16:creationId xmlns:a16="http://schemas.microsoft.com/office/drawing/2014/main" id="{A39C9ACE-38D4-40C7-B664-1F1EAB4DE333}"/>
              </a:ext>
            </a:extLst>
          </p:cNvPr>
          <p:cNvCxnSpPr>
            <a:cxnSpLocks/>
          </p:cNvCxnSpPr>
          <p:nvPr/>
        </p:nvCxnSpPr>
        <p:spPr>
          <a:xfrm>
            <a:off x="6413797" y="4179735"/>
            <a:ext cx="4763729"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392F08C1-1064-4759-8836-F7CA844D2564}"/>
              </a:ext>
            </a:extLst>
          </p:cNvPr>
          <p:cNvSpPr txBox="1"/>
          <p:nvPr/>
        </p:nvSpPr>
        <p:spPr>
          <a:xfrm>
            <a:off x="7192402" y="4681979"/>
            <a:ext cx="4211789" cy="523220"/>
          </a:xfrm>
          <a:prstGeom prst="rect">
            <a:avLst/>
          </a:prstGeom>
          <a:noFill/>
        </p:spPr>
        <p:txBody>
          <a:bodyPr wrap="square" rtlCol="0">
            <a:spAutoFit/>
          </a:bodyPr>
          <a:lstStyle/>
          <a:p>
            <a:pPr lvl="0">
              <a:defRPr/>
            </a:pPr>
            <a:r>
              <a:rPr lang="en-US" altLang="zh-CN" sz="2800" b="1" dirty="0">
                <a:solidFill>
                  <a:srgbClr val="445437"/>
                </a:solidFill>
                <a:latin typeface="Microsoft YaHei"/>
                <a:cs typeface="+mn-ea"/>
              </a:rPr>
              <a:t>Summary and outlook</a:t>
            </a:r>
            <a:endParaRPr kumimoji="0" lang="zh-CN" altLang="en-US" sz="28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
        <p:nvSpPr>
          <p:cNvPr id="40" name="íṥlíḓê">
            <a:extLst>
              <a:ext uri="{FF2B5EF4-FFF2-40B4-BE49-F238E27FC236}">
                <a16:creationId xmlns:a16="http://schemas.microsoft.com/office/drawing/2014/main" id="{57C2C292-86F7-4CD1-A82F-863CEAB648A0}"/>
              </a:ext>
            </a:extLst>
          </p:cNvPr>
          <p:cNvSpPr/>
          <p:nvPr/>
        </p:nvSpPr>
        <p:spPr>
          <a:xfrm>
            <a:off x="5478912" y="4724395"/>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grpSp>
        <p:nvGrpSpPr>
          <p:cNvPr id="41" name="组合 40">
            <a:extLst>
              <a:ext uri="{FF2B5EF4-FFF2-40B4-BE49-F238E27FC236}">
                <a16:creationId xmlns:a16="http://schemas.microsoft.com/office/drawing/2014/main" id="{D5F403ED-7034-426C-8E04-267F0E230BA1}"/>
              </a:ext>
            </a:extLst>
          </p:cNvPr>
          <p:cNvGrpSpPr/>
          <p:nvPr/>
        </p:nvGrpSpPr>
        <p:grpSpPr>
          <a:xfrm>
            <a:off x="6405007" y="4591969"/>
            <a:ext cx="828298" cy="726446"/>
            <a:chOff x="8043992" y="3568755"/>
            <a:chExt cx="828298" cy="726446"/>
          </a:xfrm>
        </p:grpSpPr>
        <p:sp>
          <p:nvSpPr>
            <p:cNvPr id="42" name="文本框 41">
              <a:extLst>
                <a:ext uri="{FF2B5EF4-FFF2-40B4-BE49-F238E27FC236}">
                  <a16:creationId xmlns:a16="http://schemas.microsoft.com/office/drawing/2014/main" id="{8A5505C8-02B1-4F74-9960-EA09CB13C104}"/>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43" name="文本框 42">
              <a:extLst>
                <a:ext uri="{FF2B5EF4-FFF2-40B4-BE49-F238E27FC236}">
                  <a16:creationId xmlns:a16="http://schemas.microsoft.com/office/drawing/2014/main" id="{37416690-BB62-4EF7-BF55-A06EA6F76753}"/>
                </a:ext>
              </a:extLst>
            </p:cNvPr>
            <p:cNvSpPr txBox="1"/>
            <p:nvPr/>
          </p:nvSpPr>
          <p:spPr>
            <a:xfrm>
              <a:off x="8072066" y="3568755"/>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CC00"/>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FFCC00"/>
                </a:solidFill>
                <a:effectLst/>
                <a:uLnTx/>
                <a:uFillTx/>
                <a:latin typeface="Microsoft YaHei"/>
                <a:ea typeface="Microsoft YaHei"/>
                <a:cs typeface="+mn-ea"/>
              </a:endParaRPr>
            </a:p>
          </p:txBody>
        </p:sp>
      </p:grpSp>
      <p:sp>
        <p:nvSpPr>
          <p:cNvPr id="44" name="ïśļiḑé">
            <a:extLst>
              <a:ext uri="{FF2B5EF4-FFF2-40B4-BE49-F238E27FC236}">
                <a16:creationId xmlns:a16="http://schemas.microsoft.com/office/drawing/2014/main" id="{D8364C8C-37E0-4BA7-BC9F-BB3713FD7348}"/>
              </a:ext>
            </a:extLst>
          </p:cNvPr>
          <p:cNvSpPr/>
          <p:nvPr/>
        </p:nvSpPr>
        <p:spPr>
          <a:xfrm>
            <a:off x="5556719" y="48446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sp>
        <p:nvSpPr>
          <p:cNvPr id="45" name="íṥļîḓê">
            <a:extLst>
              <a:ext uri="{FF2B5EF4-FFF2-40B4-BE49-F238E27FC236}">
                <a16:creationId xmlns:a16="http://schemas.microsoft.com/office/drawing/2014/main" id="{4053B550-3FC5-49CE-84E1-54A62E7CC355}"/>
              </a:ext>
            </a:extLst>
          </p:cNvPr>
          <p:cNvSpPr/>
          <p:nvPr/>
        </p:nvSpPr>
        <p:spPr>
          <a:xfrm>
            <a:off x="5433057" y="46785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cxnSp>
        <p:nvCxnSpPr>
          <p:cNvPr id="46" name="直接连接符 45">
            <a:extLst>
              <a:ext uri="{FF2B5EF4-FFF2-40B4-BE49-F238E27FC236}">
                <a16:creationId xmlns:a16="http://schemas.microsoft.com/office/drawing/2014/main" id="{F6ED6738-36D2-40A8-8637-A1B75B8BFF41}"/>
              </a:ext>
            </a:extLst>
          </p:cNvPr>
          <p:cNvCxnSpPr>
            <a:cxnSpLocks/>
          </p:cNvCxnSpPr>
          <p:nvPr/>
        </p:nvCxnSpPr>
        <p:spPr>
          <a:xfrm>
            <a:off x="6325139" y="5207705"/>
            <a:ext cx="4852387"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文本框 55">
            <a:extLst>
              <a:ext uri="{FF2B5EF4-FFF2-40B4-BE49-F238E27FC236}">
                <a16:creationId xmlns:a16="http://schemas.microsoft.com/office/drawing/2014/main" id="{39D947B5-6A62-4899-BF51-8BB8BFE7141F}"/>
              </a:ext>
            </a:extLst>
          </p:cNvPr>
          <p:cNvSpPr txBox="1"/>
          <p:nvPr/>
        </p:nvSpPr>
        <p:spPr>
          <a:xfrm>
            <a:off x="1208098" y="2710152"/>
            <a:ext cx="4626955" cy="707886"/>
          </a:xfrm>
          <a:prstGeom prst="rect">
            <a:avLst/>
          </a:prstGeom>
          <a:noFill/>
        </p:spPr>
        <p:txBody>
          <a:bodyPr wrap="square" rtlCol="0">
            <a:spAutoFit/>
          </a:bodyPr>
          <a:lstStyle/>
          <a:p>
            <a:pPr lvl="0" algn="ctr">
              <a:defRPr/>
            </a:pPr>
            <a:r>
              <a:rPr lang="en-US" altLang="zh-CN" sz="4000" b="1" noProof="0" dirty="0">
                <a:solidFill>
                  <a:srgbClr val="445437"/>
                </a:solidFill>
                <a:latin typeface="Microsoft YaHei"/>
                <a:cs typeface="+mn-ea"/>
              </a:rPr>
              <a:t>Content</a:t>
            </a:r>
            <a:endParaRPr kumimoji="0" lang="zh-CN" altLang="en-US" sz="4000" b="1" i="0" u="none" strike="noStrike" kern="1200" cap="none" spc="0" normalizeH="0" baseline="0" noProof="0" dirty="0">
              <a:ln>
                <a:noFill/>
              </a:ln>
              <a:solidFill>
                <a:srgbClr val="445437"/>
              </a:solidFill>
              <a:effectLst/>
              <a:uLnTx/>
              <a:uFillTx/>
              <a:latin typeface="Microsoft YaHei"/>
              <a:ea typeface="Microsoft YaHei"/>
              <a:cs typeface="+mn-ea"/>
            </a:endParaRPr>
          </a:p>
        </p:txBody>
      </p:sp>
    </p:spTree>
    <p:extLst>
      <p:ext uri="{BB962C8B-B14F-4D97-AF65-F5344CB8AC3E}">
        <p14:creationId xmlns:p14="http://schemas.microsoft.com/office/powerpoint/2010/main" val="279293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AEF954-BE1B-4B54-9890-854808CD680E}"/>
              </a:ext>
            </a:extLst>
          </p:cNvPr>
          <p:cNvSpPr>
            <a:spLocks noGrp="1"/>
          </p:cNvSpPr>
          <p:nvPr>
            <p:ph type="body" sz="quarter" idx="11"/>
          </p:nvPr>
        </p:nvSpPr>
        <p:spPr/>
        <p:txBody>
          <a:bodyPr/>
          <a:lstStyle/>
          <a:p>
            <a:r>
              <a:rPr lang="en-US" altLang="zh-CN" dirty="0">
                <a:ea typeface="+mn-ea"/>
                <a:cs typeface="+mn-ea"/>
              </a:rPr>
              <a:t>2. </a:t>
            </a:r>
            <a:r>
              <a:rPr lang="en-US" altLang="zh-CN" dirty="0" err="1">
                <a:ea typeface="+mn-ea"/>
                <a:cs typeface="+mn-ea"/>
              </a:rPr>
              <a:t>TencentOS</a:t>
            </a:r>
            <a:r>
              <a:rPr lang="en-US" altLang="zh-CN" dirty="0">
                <a:ea typeface="+mn-ea"/>
                <a:cs typeface="+mn-ea"/>
              </a:rPr>
              <a:t>-tiny pack testing</a:t>
            </a:r>
            <a:endParaRPr lang="zh-CN" altLang="en-US" dirty="0">
              <a:ea typeface="+mn-ea"/>
              <a:cs typeface="+mn-ea"/>
            </a:endParaRPr>
          </a:p>
        </p:txBody>
      </p:sp>
      <p:sp>
        <p:nvSpPr>
          <p:cNvPr id="3" name="日期占位符 2">
            <a:extLst>
              <a:ext uri="{FF2B5EF4-FFF2-40B4-BE49-F238E27FC236}">
                <a16:creationId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20</a:t>
            </a:fld>
            <a:endParaRPr lang="zh-CN" altLang="en-US" dirty="0"/>
          </a:p>
        </p:txBody>
      </p:sp>
      <p:sp>
        <p:nvSpPr>
          <p:cNvPr id="15" name="文本框 14">
            <a:extLst>
              <a:ext uri="{FF2B5EF4-FFF2-40B4-BE49-F238E27FC236}">
                <a16:creationId xmlns:a16="http://schemas.microsoft.com/office/drawing/2014/main" id="{8B36DDD8-0620-47BF-879F-25ACAFA66372}"/>
              </a:ext>
            </a:extLst>
          </p:cNvPr>
          <p:cNvSpPr txBox="1"/>
          <p:nvPr/>
        </p:nvSpPr>
        <p:spPr>
          <a:xfrm>
            <a:off x="660400" y="1254484"/>
            <a:ext cx="11531600" cy="1892826"/>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After installing the package, the following tests were carried out: </a:t>
            </a:r>
          </a:p>
          <a:p>
            <a:pPr lvl="0">
              <a:lnSpc>
                <a:spcPct val="130000"/>
              </a:lnSpc>
              <a:defRPr/>
            </a:pPr>
            <a:r>
              <a:rPr lang="en-US" altLang="zh-CN" dirty="0">
                <a:solidFill>
                  <a:prstClr val="black"/>
                </a:solidFill>
                <a:latin typeface="+mn-ea"/>
                <a:cs typeface="+mn-ea"/>
              </a:rPr>
              <a:t>Test software versions: MDK-ARM Version 5.14, 5.30, 5.35.</a:t>
            </a:r>
          </a:p>
          <a:p>
            <a:pPr lvl="0">
              <a:lnSpc>
                <a:spcPct val="130000"/>
              </a:lnSpc>
              <a:defRPr/>
            </a:pPr>
            <a:r>
              <a:rPr lang="en-US" altLang="zh-CN" dirty="0">
                <a:solidFill>
                  <a:prstClr val="black"/>
                </a:solidFill>
                <a:latin typeface="+mn-ea"/>
                <a:cs typeface="+mn-ea"/>
              </a:rPr>
              <a:t>Tests on: ARM cores (Cortex M0, M0+, M3, M4, M7, M23, M33), chips based on ARM cores (STM32F103, STM32F767), microcontroller development boards (</a:t>
            </a:r>
            <a:r>
              <a:rPr lang="en-US" altLang="zh-CN" dirty="0" err="1">
                <a:solidFill>
                  <a:prstClr val="black"/>
                </a:solidFill>
                <a:latin typeface="+mn-ea"/>
                <a:cs typeface="+mn-ea"/>
              </a:rPr>
              <a:t>Alientek</a:t>
            </a:r>
            <a:r>
              <a:rPr lang="en-US" altLang="zh-CN" dirty="0">
                <a:solidFill>
                  <a:prstClr val="black"/>
                </a:solidFill>
                <a:latin typeface="+mn-ea"/>
                <a:cs typeface="+mn-ea"/>
              </a:rPr>
              <a:t> Warship, Explorer) in three areas.</a:t>
            </a:r>
          </a:p>
          <a:p>
            <a:pPr lvl="0">
              <a:lnSpc>
                <a:spcPct val="130000"/>
              </a:lnSpc>
              <a:defRPr/>
            </a:pPr>
            <a:r>
              <a:rPr lang="en-US" altLang="zh-CN" dirty="0">
                <a:solidFill>
                  <a:prstClr val="black"/>
                </a:solidFill>
                <a:latin typeface="+mn-ea"/>
                <a:cs typeface="+mn-ea"/>
              </a:rPr>
              <a:t>Test results: the software packages were all quickly ported and compiled.</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169" y="3147310"/>
            <a:ext cx="9348662" cy="2815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8278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AEF954-BE1B-4B54-9890-854808CD680E}"/>
              </a:ext>
            </a:extLst>
          </p:cNvPr>
          <p:cNvSpPr>
            <a:spLocks noGrp="1"/>
          </p:cNvSpPr>
          <p:nvPr>
            <p:ph type="body" sz="quarter" idx="11"/>
          </p:nvPr>
        </p:nvSpPr>
        <p:spPr/>
        <p:txBody>
          <a:bodyPr/>
          <a:lstStyle/>
          <a:p>
            <a:r>
              <a:rPr lang="en-US" altLang="zh-CN" dirty="0">
                <a:cs typeface="+mn-ea"/>
              </a:rPr>
              <a:t>2.1. ARM core Cortex-M3 porting pack</a:t>
            </a:r>
            <a:endParaRPr lang="zh-CN" altLang="en-US" dirty="0">
              <a:cs typeface="+mn-ea"/>
            </a:endParaRPr>
          </a:p>
        </p:txBody>
      </p:sp>
      <p:sp>
        <p:nvSpPr>
          <p:cNvPr id="3" name="日期占位符 2">
            <a:extLst>
              <a:ext uri="{FF2B5EF4-FFF2-40B4-BE49-F238E27FC236}">
                <a16:creationId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21</a:t>
            </a:fld>
            <a:endParaRPr lang="zh-CN" altLang="en-US" dirty="0"/>
          </a:p>
        </p:txBody>
      </p:sp>
      <p:pic>
        <p:nvPicPr>
          <p:cNvPr id="32" name="图片 31">
            <a:extLst>
              <a:ext uri="{FF2B5EF4-FFF2-40B4-BE49-F238E27FC236}">
                <a16:creationId xmlns:a16="http://schemas.microsoft.com/office/drawing/2014/main" id="{FBCA7064-BB31-4440-8258-DC666462E9B8}"/>
              </a:ext>
            </a:extLst>
          </p:cNvPr>
          <p:cNvPicPr/>
          <p:nvPr/>
        </p:nvPicPr>
        <p:blipFill>
          <a:blip r:embed="rId3"/>
          <a:stretch>
            <a:fillRect/>
          </a:stretch>
        </p:blipFill>
        <p:spPr>
          <a:xfrm>
            <a:off x="2988189" y="1609574"/>
            <a:ext cx="6369223" cy="4309920"/>
          </a:xfrm>
          <a:prstGeom prst="rect">
            <a:avLst/>
          </a:prstGeom>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639" y="965734"/>
            <a:ext cx="8582322" cy="5486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p:cNvGrpSpPr/>
          <p:nvPr/>
        </p:nvGrpSpPr>
        <p:grpSpPr>
          <a:xfrm>
            <a:off x="245902" y="1094058"/>
            <a:ext cx="11487891" cy="4470876"/>
            <a:chOff x="245902" y="1094058"/>
            <a:chExt cx="11487891" cy="4470876"/>
          </a:xfrm>
        </p:grpSpPr>
        <p:grpSp>
          <p:nvGrpSpPr>
            <p:cNvPr id="8" name="组合 7">
              <a:extLst>
                <a:ext uri="{FF2B5EF4-FFF2-40B4-BE49-F238E27FC236}">
                  <a16:creationId xmlns:a16="http://schemas.microsoft.com/office/drawing/2014/main" id="{23E8539D-ED45-4590-A234-F8A864F58DFC}"/>
                </a:ext>
              </a:extLst>
            </p:cNvPr>
            <p:cNvGrpSpPr/>
            <p:nvPr/>
          </p:nvGrpSpPr>
          <p:grpSpPr>
            <a:xfrm>
              <a:off x="245902" y="1094058"/>
              <a:ext cx="11487891" cy="2165826"/>
              <a:chOff x="240844" y="911267"/>
              <a:chExt cx="11487891" cy="2165826"/>
            </a:xfrm>
          </p:grpSpPr>
          <p:pic>
            <p:nvPicPr>
              <p:cNvPr id="9" name="图片 8">
                <a:extLst>
                  <a:ext uri="{FF2B5EF4-FFF2-40B4-BE49-F238E27FC236}">
                    <a16:creationId xmlns:a16="http://schemas.microsoft.com/office/drawing/2014/main" id="{5910B1D9-B564-41BB-BE05-0BD26CA16861}"/>
                  </a:ext>
                </a:extLst>
              </p:cNvPr>
              <p:cNvPicPr>
                <a:picLocks noChangeAspect="1"/>
              </p:cNvPicPr>
              <p:nvPr/>
            </p:nvPicPr>
            <p:blipFill>
              <a:blip r:embed="rId5"/>
              <a:stretch>
                <a:fillRect/>
              </a:stretch>
            </p:blipFill>
            <p:spPr>
              <a:xfrm>
                <a:off x="6723676" y="911267"/>
                <a:ext cx="5005059" cy="2165826"/>
              </a:xfrm>
              <a:prstGeom prst="rect">
                <a:avLst/>
              </a:prstGeom>
            </p:spPr>
          </p:pic>
          <p:pic>
            <p:nvPicPr>
              <p:cNvPr id="6" name="图片 5">
                <a:extLst>
                  <a:ext uri="{FF2B5EF4-FFF2-40B4-BE49-F238E27FC236}">
                    <a16:creationId xmlns:a16="http://schemas.microsoft.com/office/drawing/2014/main" id="{CEB8FB0D-D49B-43D0-94E0-291DE8CD7CAA}"/>
                  </a:ext>
                </a:extLst>
              </p:cNvPr>
              <p:cNvPicPr>
                <a:picLocks noChangeAspect="1"/>
              </p:cNvPicPr>
              <p:nvPr/>
            </p:nvPicPr>
            <p:blipFill>
              <a:blip r:embed="rId6"/>
              <a:stretch>
                <a:fillRect/>
              </a:stretch>
            </p:blipFill>
            <p:spPr>
              <a:xfrm>
                <a:off x="240844" y="1121297"/>
                <a:ext cx="6482832" cy="1592970"/>
              </a:xfrm>
              <a:prstGeom prst="rect">
                <a:avLst/>
              </a:prstGeom>
            </p:spPr>
          </p:pic>
        </p:grpSp>
        <p:pic>
          <p:nvPicPr>
            <p:cNvPr id="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1668" y="3259884"/>
              <a:ext cx="7942263"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0281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AEF954-BE1B-4B54-9890-854808CD680E}"/>
              </a:ext>
            </a:extLst>
          </p:cNvPr>
          <p:cNvSpPr>
            <a:spLocks noGrp="1"/>
          </p:cNvSpPr>
          <p:nvPr>
            <p:ph type="body" sz="quarter" idx="11"/>
          </p:nvPr>
        </p:nvSpPr>
        <p:spPr/>
        <p:txBody>
          <a:bodyPr/>
          <a:lstStyle/>
          <a:p>
            <a:r>
              <a:rPr lang="en-US" altLang="zh-CN" dirty="0">
                <a:ea typeface="+mn-ea"/>
                <a:cs typeface="+mn-ea"/>
              </a:rPr>
              <a:t>2.1. ARM core Cortex-M3 porting pack</a:t>
            </a:r>
            <a:endParaRPr lang="zh-CN" altLang="en-US" dirty="0">
              <a:ea typeface="+mn-ea"/>
              <a:cs typeface="+mn-ea"/>
            </a:endParaRPr>
          </a:p>
        </p:txBody>
      </p:sp>
      <p:sp>
        <p:nvSpPr>
          <p:cNvPr id="3" name="日期占位符 2">
            <a:extLst>
              <a:ext uri="{FF2B5EF4-FFF2-40B4-BE49-F238E27FC236}">
                <a16:creationId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22</a:t>
            </a:fld>
            <a:endParaRPr lang="zh-CN"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1091408"/>
            <a:ext cx="7542213" cy="5204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5586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AEF954-BE1B-4B54-9890-854808CD680E}"/>
              </a:ext>
            </a:extLst>
          </p:cNvPr>
          <p:cNvSpPr>
            <a:spLocks noGrp="1"/>
          </p:cNvSpPr>
          <p:nvPr>
            <p:ph type="body" sz="quarter" idx="11"/>
          </p:nvPr>
        </p:nvSpPr>
        <p:spPr/>
        <p:txBody>
          <a:bodyPr/>
          <a:lstStyle/>
          <a:p>
            <a:r>
              <a:rPr lang="en-US" altLang="zh-CN" dirty="0">
                <a:ea typeface="+mn-ea"/>
                <a:cs typeface="+mn-ea"/>
              </a:rPr>
              <a:t>2.2. ARM core Cortex-M33 porting pack</a:t>
            </a:r>
            <a:endParaRPr lang="zh-CN" altLang="en-US" dirty="0">
              <a:ea typeface="+mn-ea"/>
              <a:cs typeface="+mn-ea"/>
            </a:endParaRPr>
          </a:p>
        </p:txBody>
      </p:sp>
      <p:sp>
        <p:nvSpPr>
          <p:cNvPr id="3" name="日期占位符 2">
            <a:extLst>
              <a:ext uri="{FF2B5EF4-FFF2-40B4-BE49-F238E27FC236}">
                <a16:creationId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23</a:t>
            </a:fld>
            <a:endParaRPr lang="zh-CN"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657" y="1028700"/>
            <a:ext cx="7640093" cy="5277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8784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AEF954-BE1B-4B54-9890-854808CD680E}"/>
              </a:ext>
            </a:extLst>
          </p:cNvPr>
          <p:cNvSpPr>
            <a:spLocks noGrp="1"/>
          </p:cNvSpPr>
          <p:nvPr>
            <p:ph type="body" sz="quarter" idx="11"/>
          </p:nvPr>
        </p:nvSpPr>
        <p:spPr/>
        <p:txBody>
          <a:bodyPr/>
          <a:lstStyle/>
          <a:p>
            <a:r>
              <a:rPr lang="en-US" altLang="zh-CN" dirty="0">
                <a:cs typeface="+mn-ea"/>
              </a:rPr>
              <a:t>3. Vendor chip porting packages based on ARM cores</a:t>
            </a:r>
            <a:endParaRPr lang="zh-CN" altLang="en-US" dirty="0">
              <a:cs typeface="+mn-ea"/>
            </a:endParaRPr>
          </a:p>
        </p:txBody>
      </p:sp>
      <p:sp>
        <p:nvSpPr>
          <p:cNvPr id="3" name="日期占位符 2">
            <a:extLst>
              <a:ext uri="{FF2B5EF4-FFF2-40B4-BE49-F238E27FC236}">
                <a16:creationId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24</a:t>
            </a:fld>
            <a:endParaRPr lang="zh-CN" altLang="en-US" dirty="0"/>
          </a:p>
        </p:txBody>
      </p:sp>
      <p:pic>
        <p:nvPicPr>
          <p:cNvPr id="8" name="图片 7">
            <a:extLst>
              <a:ext uri="{FF2B5EF4-FFF2-40B4-BE49-F238E27FC236}">
                <a16:creationId xmlns:a16="http://schemas.microsoft.com/office/drawing/2014/main" id="{66C2A8FD-3F1E-41D7-91BC-DAB227D243F8}"/>
              </a:ext>
            </a:extLst>
          </p:cNvPr>
          <p:cNvPicPr>
            <a:picLocks noChangeAspect="1"/>
          </p:cNvPicPr>
          <p:nvPr/>
        </p:nvPicPr>
        <p:blipFill>
          <a:blip r:embed="rId3"/>
          <a:stretch>
            <a:fillRect/>
          </a:stretch>
        </p:blipFill>
        <p:spPr>
          <a:xfrm>
            <a:off x="2418701" y="1648943"/>
            <a:ext cx="6516492" cy="4457407"/>
          </a:xfrm>
          <a:prstGeom prst="rect">
            <a:avLst/>
          </a:prstGeo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205" y="987577"/>
            <a:ext cx="8955422" cy="5780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组合 4"/>
          <p:cNvGrpSpPr/>
          <p:nvPr/>
        </p:nvGrpSpPr>
        <p:grpSpPr>
          <a:xfrm>
            <a:off x="210397" y="1056239"/>
            <a:ext cx="11780641" cy="5507723"/>
            <a:chOff x="210397" y="1056239"/>
            <a:chExt cx="11780641" cy="5507723"/>
          </a:xfrm>
        </p:grpSpPr>
        <p:grpSp>
          <p:nvGrpSpPr>
            <p:cNvPr id="21" name="组合 20">
              <a:extLst>
                <a:ext uri="{FF2B5EF4-FFF2-40B4-BE49-F238E27FC236}">
                  <a16:creationId xmlns:a16="http://schemas.microsoft.com/office/drawing/2014/main" id="{70025DC7-6677-4FDA-B296-0D0E76DFD786}"/>
                </a:ext>
              </a:extLst>
            </p:cNvPr>
            <p:cNvGrpSpPr/>
            <p:nvPr/>
          </p:nvGrpSpPr>
          <p:grpSpPr>
            <a:xfrm>
              <a:off x="210397" y="1056239"/>
              <a:ext cx="11780641" cy="2319241"/>
              <a:chOff x="0" y="1109759"/>
              <a:chExt cx="11780641" cy="2319241"/>
            </a:xfrm>
          </p:grpSpPr>
          <p:pic>
            <p:nvPicPr>
              <p:cNvPr id="16" name="图片 15">
                <a:extLst>
                  <a:ext uri="{FF2B5EF4-FFF2-40B4-BE49-F238E27FC236}">
                    <a16:creationId xmlns:a16="http://schemas.microsoft.com/office/drawing/2014/main" id="{F0F11E9C-4284-4197-BCF7-6BF83F5E30F9}"/>
                  </a:ext>
                </a:extLst>
              </p:cNvPr>
              <p:cNvPicPr>
                <a:picLocks noChangeAspect="1"/>
              </p:cNvPicPr>
              <p:nvPr/>
            </p:nvPicPr>
            <p:blipFill>
              <a:blip r:embed="rId5"/>
              <a:stretch>
                <a:fillRect/>
              </a:stretch>
            </p:blipFill>
            <p:spPr>
              <a:xfrm>
                <a:off x="0" y="1257047"/>
                <a:ext cx="6445083" cy="1986713"/>
              </a:xfrm>
              <a:prstGeom prst="rect">
                <a:avLst/>
              </a:prstGeom>
            </p:spPr>
          </p:pic>
          <p:pic>
            <p:nvPicPr>
              <p:cNvPr id="18" name="图片 17">
                <a:extLst>
                  <a:ext uri="{FF2B5EF4-FFF2-40B4-BE49-F238E27FC236}">
                    <a16:creationId xmlns:a16="http://schemas.microsoft.com/office/drawing/2014/main" id="{F83DF08D-AEF2-4B14-8E9B-031336F78A48}"/>
                  </a:ext>
                </a:extLst>
              </p:cNvPr>
              <p:cNvPicPr>
                <a:picLocks noChangeAspect="1"/>
              </p:cNvPicPr>
              <p:nvPr/>
            </p:nvPicPr>
            <p:blipFill>
              <a:blip r:embed="rId6"/>
              <a:stretch>
                <a:fillRect/>
              </a:stretch>
            </p:blipFill>
            <p:spPr>
              <a:xfrm>
                <a:off x="6445083" y="1109759"/>
                <a:ext cx="5335558" cy="2319241"/>
              </a:xfrm>
              <a:prstGeom prst="rect">
                <a:avLst/>
              </a:prstGeom>
            </p:spPr>
          </p:pic>
        </p:grpSp>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8031" y="3190240"/>
              <a:ext cx="8615596" cy="3373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7924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AEF954-BE1B-4B54-9890-854808CD680E}"/>
              </a:ext>
            </a:extLst>
          </p:cNvPr>
          <p:cNvSpPr>
            <a:spLocks noGrp="1"/>
          </p:cNvSpPr>
          <p:nvPr>
            <p:ph type="body" sz="quarter" idx="11"/>
          </p:nvPr>
        </p:nvSpPr>
        <p:spPr/>
        <p:txBody>
          <a:bodyPr/>
          <a:lstStyle/>
          <a:p>
            <a:r>
              <a:rPr lang="en-US" altLang="zh-CN" dirty="0">
                <a:ea typeface="+mn-ea"/>
                <a:cs typeface="+mn-ea"/>
              </a:rPr>
              <a:t>3. Vendor chip porting packages based on ARM cores</a:t>
            </a:r>
            <a:endParaRPr lang="zh-CN" altLang="en-US" dirty="0">
              <a:ea typeface="+mn-ea"/>
              <a:cs typeface="+mn-ea"/>
            </a:endParaRPr>
          </a:p>
        </p:txBody>
      </p:sp>
      <p:sp>
        <p:nvSpPr>
          <p:cNvPr id="3" name="日期占位符 2">
            <a:extLst>
              <a:ext uri="{FF2B5EF4-FFF2-40B4-BE49-F238E27FC236}">
                <a16:creationId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25</a:t>
            </a:fld>
            <a:endParaRPr lang="zh-CN"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983236"/>
            <a:ext cx="7861300" cy="5544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4477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AEF954-BE1B-4B54-9890-854808CD680E}"/>
              </a:ext>
            </a:extLst>
          </p:cNvPr>
          <p:cNvSpPr>
            <a:spLocks noGrp="1"/>
          </p:cNvSpPr>
          <p:nvPr>
            <p:ph type="body" sz="quarter" idx="11"/>
          </p:nvPr>
        </p:nvSpPr>
        <p:spPr/>
        <p:txBody>
          <a:bodyPr/>
          <a:lstStyle/>
          <a:p>
            <a:r>
              <a:rPr lang="en-US" altLang="zh-CN" dirty="0">
                <a:ea typeface="+mn-ea"/>
                <a:cs typeface="+mn-ea"/>
              </a:rPr>
              <a:t>4. Microcontroller porting package based on ARM core</a:t>
            </a:r>
            <a:endParaRPr lang="zh-CN" altLang="en-US" dirty="0">
              <a:ea typeface="+mn-ea"/>
              <a:cs typeface="+mn-ea"/>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9706" y="1367208"/>
            <a:ext cx="7592305" cy="4876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日期占位符 2">
            <a:extLst>
              <a:ext uri="{FF2B5EF4-FFF2-40B4-BE49-F238E27FC236}">
                <a16:creationId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26</a:t>
            </a:fld>
            <a:endParaRPr lang="zh-CN" altLang="en-US" dirty="0"/>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2258" y="1552760"/>
            <a:ext cx="9313516" cy="4505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06" y="1744159"/>
            <a:ext cx="10934704" cy="412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9706" y="1209061"/>
            <a:ext cx="7171931" cy="5192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070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gtEl>
                                        <p:attrNameLst>
                                          <p:attrName>style.visibility</p:attrName>
                                        </p:attrNameLst>
                                      </p:cBhvr>
                                      <p:to>
                                        <p:strVal val="visible"/>
                                      </p:to>
                                    </p:set>
                                    <p:anim calcmode="lin" valueType="num">
                                      <p:cBhvr additive="base">
                                        <p:cTn id="19" dur="500" fill="hold"/>
                                        <p:tgtEl>
                                          <p:spTgt spid="8195"/>
                                        </p:tgtEl>
                                        <p:attrNameLst>
                                          <p:attrName>ppt_x</p:attrName>
                                        </p:attrNameLst>
                                      </p:cBhvr>
                                      <p:tavLst>
                                        <p:tav tm="0">
                                          <p:val>
                                            <p:strVal val="#ppt_x"/>
                                          </p:val>
                                        </p:tav>
                                        <p:tav tm="100000">
                                          <p:val>
                                            <p:strVal val="#ppt_x"/>
                                          </p:val>
                                        </p:tav>
                                      </p:tavLst>
                                    </p:anim>
                                    <p:anim calcmode="lin" valueType="num">
                                      <p:cBhvr additive="base">
                                        <p:cTn id="20"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195557"/>
            <a:ext cx="8212078" cy="5236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占位符 1">
            <a:extLst>
              <a:ext uri="{FF2B5EF4-FFF2-40B4-BE49-F238E27FC236}">
                <a16:creationId xmlns:a16="http://schemas.microsoft.com/office/drawing/2014/main" id="{F4AEF954-BE1B-4B54-9890-854808CD680E}"/>
              </a:ext>
            </a:extLst>
          </p:cNvPr>
          <p:cNvSpPr>
            <a:spLocks noGrp="1"/>
          </p:cNvSpPr>
          <p:nvPr>
            <p:ph type="body" sz="quarter" idx="11"/>
          </p:nvPr>
        </p:nvSpPr>
        <p:spPr/>
        <p:txBody>
          <a:bodyPr/>
          <a:lstStyle/>
          <a:p>
            <a:r>
              <a:rPr lang="en-US" altLang="zh-CN" dirty="0">
                <a:ea typeface="+mn-ea"/>
                <a:cs typeface="+mn-ea"/>
              </a:rPr>
              <a:t>4. Microcontroller porting package based on ARM core</a:t>
            </a:r>
            <a:endParaRPr lang="zh-CN" altLang="en-US" dirty="0">
              <a:ea typeface="+mn-ea"/>
              <a:cs typeface="+mn-ea"/>
            </a:endParaRPr>
          </a:p>
        </p:txBody>
      </p:sp>
      <p:sp>
        <p:nvSpPr>
          <p:cNvPr id="3" name="日期占位符 2">
            <a:extLst>
              <a:ext uri="{FF2B5EF4-FFF2-40B4-BE49-F238E27FC236}">
                <a16:creationId xmlns:a16="http://schemas.microsoft.com/office/drawing/2014/main" id="{89F29A09-19EC-4453-BECF-DA9A3BDA72A2}"/>
              </a:ext>
            </a:extLst>
          </p:cNvPr>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2679BBC4-8C83-4631-9235-A93CE3C2307E}"/>
              </a:ext>
            </a:extLst>
          </p:cNvPr>
          <p:cNvSpPr>
            <a:spLocks noGrp="1"/>
          </p:cNvSpPr>
          <p:nvPr>
            <p:ph type="sldNum" sz="quarter" idx="14"/>
          </p:nvPr>
        </p:nvSpPr>
        <p:spPr/>
        <p:txBody>
          <a:bodyPr/>
          <a:lstStyle/>
          <a:p>
            <a:fld id="{C79ECAFE-A460-4E13-ABCB-32CAE6136244}" type="slidenum">
              <a:rPr lang="zh-CN" altLang="en-US" smtClean="0"/>
              <a:pPr/>
              <a:t>27</a:t>
            </a:fld>
            <a:endParaRPr lang="zh-CN" altLang="en-US" dirty="0"/>
          </a:p>
        </p:txBody>
      </p:sp>
      <p:pic>
        <p:nvPicPr>
          <p:cNvPr id="6" name="图片 5">
            <a:extLst>
              <a:ext uri="{FF2B5EF4-FFF2-40B4-BE49-F238E27FC236}">
                <a16:creationId xmlns:a16="http://schemas.microsoft.com/office/drawing/2014/main" id="{280844B2-CCFE-47C8-9864-7C91BC5ED3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5708" y="1314693"/>
            <a:ext cx="6664962" cy="4998722"/>
          </a:xfrm>
          <a:prstGeom prst="rect">
            <a:avLst/>
          </a:prstGeom>
        </p:spPr>
      </p:pic>
      <p:pic>
        <p:nvPicPr>
          <p:cNvPr id="10" name="图片 9">
            <a:extLst>
              <a:ext uri="{FF2B5EF4-FFF2-40B4-BE49-F238E27FC236}">
                <a16:creationId xmlns:a16="http://schemas.microsoft.com/office/drawing/2014/main" id="{FAD58020-454E-474B-BD1E-4C73A88F0C7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9492" y="684093"/>
            <a:ext cx="5688072" cy="6173907"/>
          </a:xfrm>
          <a:prstGeom prst="rect">
            <a:avLst/>
          </a:prstGeom>
          <a:noFill/>
          <a:ln>
            <a:noFill/>
          </a:ln>
        </p:spPr>
      </p:pic>
    </p:spTree>
    <p:extLst>
      <p:ext uri="{BB962C8B-B14F-4D97-AF65-F5344CB8AC3E}">
        <p14:creationId xmlns:p14="http://schemas.microsoft.com/office/powerpoint/2010/main" val="75162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B1FA821-0887-4B24-AC13-A67405BE61E1}"/>
              </a:ext>
            </a:extLst>
          </p:cNvPr>
          <p:cNvSpPr>
            <a:spLocks noGrp="1"/>
          </p:cNvSpPr>
          <p:nvPr>
            <p:ph type="body" sz="quarter" idx="10"/>
          </p:nvPr>
        </p:nvSpPr>
        <p:spPr>
          <a:xfrm>
            <a:off x="1" y="4189677"/>
            <a:ext cx="5715000" cy="725488"/>
          </a:xfrm>
        </p:spPr>
        <p:txBody>
          <a:bodyPr/>
          <a:lstStyle/>
          <a:p>
            <a:pPr lvl="0">
              <a:defRPr/>
            </a:pPr>
            <a:r>
              <a:rPr lang="en-US" altLang="zh-CN" sz="3600" dirty="0">
                <a:solidFill>
                  <a:srgbClr val="445437"/>
                </a:solidFill>
                <a:cs typeface="+mn-ea"/>
              </a:rPr>
              <a:t>Summary and outlook</a:t>
            </a:r>
            <a:endParaRPr lang="zh-CN" altLang="en-US" sz="3600" spc="0" dirty="0">
              <a:solidFill>
                <a:srgbClr val="445437"/>
              </a:solidFill>
              <a:cs typeface="+mn-ea"/>
            </a:endParaRPr>
          </a:p>
        </p:txBody>
      </p:sp>
      <p:sp>
        <p:nvSpPr>
          <p:cNvPr id="2" name="日期占位符 1">
            <a:extLst>
              <a:ext uri="{FF2B5EF4-FFF2-40B4-BE49-F238E27FC236}">
                <a16:creationId xmlns:a16="http://schemas.microsoft.com/office/drawing/2014/main" id="{CA32C2F1-DA29-4C7C-95B0-66492D01EF41}"/>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11" name="图片 10">
            <a:extLst>
              <a:ext uri="{FF2B5EF4-FFF2-40B4-BE49-F238E27FC236}">
                <a16:creationId xmlns:a16="http://schemas.microsoft.com/office/drawing/2014/main" id="{7288D883-FE22-49AD-A43A-B6A431899B41}"/>
              </a:ext>
            </a:extLst>
          </p:cNvPr>
          <p:cNvPicPr>
            <a:picLocks noChangeAspect="1"/>
          </p:cNvPicPr>
          <p:nvPr/>
        </p:nvPicPr>
        <p:blipFill>
          <a:blip r:embed="rId3"/>
          <a:srcRect l="24588" t="13433" r="24588" b="26261"/>
          <a:stretch>
            <a:fillRect/>
          </a:stretch>
        </p:blipFill>
        <p:spPr>
          <a:xfrm>
            <a:off x="1110876"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1168704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ABD4FA4-EB86-497C-AD0D-5E474D3FDD5D}"/>
              </a:ext>
            </a:extLst>
          </p:cNvPr>
          <p:cNvSpPr>
            <a:spLocks noGrp="1"/>
          </p:cNvSpPr>
          <p:nvPr>
            <p:ph type="body" sz="quarter" idx="11"/>
          </p:nvPr>
        </p:nvSpPr>
        <p:spPr>
          <a:xfrm>
            <a:off x="1216933" y="347251"/>
            <a:ext cx="8920029" cy="401200"/>
          </a:xfrm>
        </p:spPr>
        <p:txBody>
          <a:bodyPr/>
          <a:lstStyle/>
          <a:p>
            <a:pPr lvl="0"/>
            <a:r>
              <a:rPr lang="en-US" altLang="zh-CN" dirty="0">
                <a:solidFill>
                  <a:srgbClr val="445437"/>
                </a:solidFill>
                <a:cs typeface="+mn-ea"/>
              </a:rPr>
              <a:t>Summary and outlook</a:t>
            </a:r>
            <a:endParaRPr lang="zh-CN" altLang="en-US" dirty="0">
              <a:solidFill>
                <a:srgbClr val="445437"/>
              </a:solidFill>
              <a:cs typeface="+mn-ea"/>
            </a:endParaRPr>
          </a:p>
        </p:txBody>
      </p:sp>
      <p:pic>
        <p:nvPicPr>
          <p:cNvPr id="19" name="图片 18">
            <a:extLst>
              <a:ext uri="{FF2B5EF4-FFF2-40B4-BE49-F238E27FC236}">
                <a16:creationId xmlns:a16="http://schemas.microsoft.com/office/drawing/2014/main" id="{CFC32422-A9F2-48E5-9047-49BB9BBD3A23}"/>
              </a:ext>
            </a:extLst>
          </p:cNvPr>
          <p:cNvPicPr>
            <a:picLocks/>
          </p:cNvPicPr>
          <p:nvPr/>
        </p:nvPicPr>
        <p:blipFill>
          <a:blip r:embed="rId3" cstate="print">
            <a:alphaModFix amt="50000"/>
            <a:extLst>
              <a:ext uri="{28A0092B-C50C-407E-A947-70E740481C1C}">
                <a14:useLocalDpi xmlns:a14="http://schemas.microsoft.com/office/drawing/2010/main" val="0"/>
              </a:ext>
            </a:extLst>
          </a:blip>
          <a:srcRect/>
          <a:stretch>
            <a:fillRect/>
          </a:stretch>
        </p:blipFill>
        <p:spPr>
          <a:xfrm>
            <a:off x="7453617" y="2419458"/>
            <a:ext cx="2533662" cy="2533656"/>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p:spPr>
      </p:pic>
      <p:sp>
        <p:nvSpPr>
          <p:cNvPr id="33" name="文本框 32">
            <a:extLst>
              <a:ext uri="{FF2B5EF4-FFF2-40B4-BE49-F238E27FC236}">
                <a16:creationId xmlns:a16="http://schemas.microsoft.com/office/drawing/2014/main" id="{3851A380-E83A-484E-9496-F53E5929E664}"/>
              </a:ext>
            </a:extLst>
          </p:cNvPr>
          <p:cNvSpPr txBox="1"/>
          <p:nvPr/>
        </p:nvSpPr>
        <p:spPr>
          <a:xfrm>
            <a:off x="800100" y="1551886"/>
            <a:ext cx="2350174" cy="400110"/>
          </a:xfrm>
          <a:prstGeom prst="rect">
            <a:avLst/>
          </a:prstGeom>
          <a:noFill/>
        </p:spPr>
        <p:txBody>
          <a:bodyPr wrap="square" lIns="0" rIns="0" rtlCol="0">
            <a:spAutoFit/>
          </a:bodyPr>
          <a:lstStyle/>
          <a:p>
            <a:pPr lvl="0">
              <a:defRPr/>
            </a:pPr>
            <a:r>
              <a:rPr lang="en-US" altLang="zh-CN" sz="2000" b="1" dirty="0">
                <a:solidFill>
                  <a:schemeClr val="accent2"/>
                </a:solidFill>
                <a:cs typeface="+mn-ea"/>
              </a:rPr>
              <a:t>Functional features</a:t>
            </a:r>
            <a:endParaRPr kumimoji="0" lang="zh-CN" altLang="en-US" sz="2000" b="1" i="0" u="none" strike="noStrike" kern="1200" cap="none" spc="0" normalizeH="0" baseline="0" noProof="0" dirty="0">
              <a:ln>
                <a:noFill/>
              </a:ln>
              <a:solidFill>
                <a:schemeClr val="accent2"/>
              </a:solidFill>
              <a:effectLst/>
              <a:uLnTx/>
              <a:uFillTx/>
              <a:latin typeface="Arial"/>
              <a:cs typeface="+mn-ea"/>
            </a:endParaRPr>
          </a:p>
        </p:txBody>
      </p:sp>
      <p:sp>
        <p:nvSpPr>
          <p:cNvPr id="34" name="文本框 33">
            <a:extLst>
              <a:ext uri="{FF2B5EF4-FFF2-40B4-BE49-F238E27FC236}">
                <a16:creationId xmlns:a16="http://schemas.microsoft.com/office/drawing/2014/main" id="{042F03EB-F916-4A60-ACD7-35F65AEF054D}"/>
              </a:ext>
            </a:extLst>
          </p:cNvPr>
          <p:cNvSpPr txBox="1"/>
          <p:nvPr/>
        </p:nvSpPr>
        <p:spPr>
          <a:xfrm>
            <a:off x="800100" y="1951996"/>
            <a:ext cx="5415505" cy="812530"/>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User-friendly interface and kernel; </a:t>
            </a:r>
            <a:r>
              <a:rPr lang="en-US" altLang="zh-CN" dirty="0" err="1">
                <a:solidFill>
                  <a:prstClr val="black"/>
                </a:solidFill>
                <a:latin typeface="+mn-ea"/>
                <a:cs typeface="+mn-ea"/>
              </a:rPr>
              <a:t>adaptationDependency</a:t>
            </a:r>
            <a:r>
              <a:rPr lang="en-US" altLang="zh-CN" dirty="0">
                <a:solidFill>
                  <a:prstClr val="black"/>
                </a:solidFill>
                <a:latin typeface="+mn-ea"/>
                <a:cs typeface="+mn-ea"/>
              </a:rPr>
              <a:t> alerts, easy to extend; </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64" name="文本框 63">
            <a:extLst>
              <a:ext uri="{FF2B5EF4-FFF2-40B4-BE49-F238E27FC236}">
                <a16:creationId xmlns:a16="http://schemas.microsoft.com/office/drawing/2014/main" id="{F3EEB1AA-9323-4021-9E38-6A26D1EA5D79}"/>
              </a:ext>
            </a:extLst>
          </p:cNvPr>
          <p:cNvSpPr txBox="1"/>
          <p:nvPr/>
        </p:nvSpPr>
        <p:spPr>
          <a:xfrm>
            <a:off x="800100" y="4956533"/>
            <a:ext cx="2350174" cy="400110"/>
          </a:xfrm>
          <a:prstGeom prst="rect">
            <a:avLst/>
          </a:prstGeom>
          <a:noFill/>
        </p:spPr>
        <p:txBody>
          <a:bodyPr wrap="square" lIns="0" rIns="0" rtlCol="0">
            <a:spAutoFit/>
          </a:bodyPr>
          <a:lstStyle/>
          <a:p>
            <a:pPr lvl="0">
              <a:defRPr/>
            </a:pPr>
            <a:r>
              <a:rPr lang="en-US" altLang="zh-CN" sz="2000" b="1" dirty="0">
                <a:solidFill>
                  <a:schemeClr val="accent5"/>
                </a:solidFill>
                <a:latin typeface="Arial"/>
                <a:cs typeface="+mn-ea"/>
              </a:rPr>
              <a:t>O</a:t>
            </a:r>
            <a:r>
              <a:rPr lang="en-US" altLang="zh-CN" sz="2000" b="1" dirty="0">
                <a:solidFill>
                  <a:schemeClr val="accent5"/>
                </a:solidFill>
                <a:cs typeface="+mn-ea"/>
              </a:rPr>
              <a:t>utlook</a:t>
            </a:r>
            <a:endParaRPr kumimoji="0" lang="zh-CN" altLang="en-US" sz="2000" b="1" i="0" u="none" strike="noStrike" kern="1200" cap="none" spc="0" normalizeH="0" baseline="0" noProof="0" dirty="0">
              <a:ln>
                <a:noFill/>
              </a:ln>
              <a:solidFill>
                <a:schemeClr val="accent5"/>
              </a:solidFill>
              <a:effectLst/>
              <a:uLnTx/>
              <a:uFillTx/>
              <a:latin typeface="Arial"/>
              <a:cs typeface="+mn-ea"/>
            </a:endParaRPr>
          </a:p>
        </p:txBody>
      </p:sp>
      <p:sp>
        <p:nvSpPr>
          <p:cNvPr id="65" name="文本框 64">
            <a:extLst>
              <a:ext uri="{FF2B5EF4-FFF2-40B4-BE49-F238E27FC236}">
                <a16:creationId xmlns:a16="http://schemas.microsoft.com/office/drawing/2014/main" id="{F7B6A3B7-C160-4937-95A6-B8736BE49E41}"/>
              </a:ext>
            </a:extLst>
          </p:cNvPr>
          <p:cNvSpPr txBox="1"/>
          <p:nvPr/>
        </p:nvSpPr>
        <p:spPr>
          <a:xfrm>
            <a:off x="800100" y="5356643"/>
            <a:ext cx="4408556" cy="812530"/>
          </a:xfrm>
          <a:prstGeom prst="rect">
            <a:avLst/>
          </a:prstGeom>
          <a:noFill/>
        </p:spPr>
        <p:txBody>
          <a:bodyPr wrap="square" lIns="0" rIns="0" rtlCol="0">
            <a:spAutoFit/>
          </a:bodyPr>
          <a:lstStyle/>
          <a:p>
            <a:pPr lvl="0">
              <a:lnSpc>
                <a:spcPct val="130000"/>
              </a:lnSpc>
              <a:defRPr/>
            </a:pPr>
            <a:r>
              <a:rPr lang="en-US" altLang="zh-CN" dirty="0">
                <a:solidFill>
                  <a:prstClr val="black"/>
                </a:solidFill>
                <a:latin typeface="+mn-ea"/>
                <a:cs typeface="+mn-ea"/>
              </a:rPr>
              <a:t>Testing of chips with more cores and refinement of the software package.</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70" name="文本框 69">
            <a:extLst>
              <a:ext uri="{FF2B5EF4-FFF2-40B4-BE49-F238E27FC236}">
                <a16:creationId xmlns:a16="http://schemas.microsoft.com/office/drawing/2014/main" id="{F2550B71-C624-409E-9514-6C0788C7A92E}"/>
              </a:ext>
            </a:extLst>
          </p:cNvPr>
          <p:cNvSpPr txBox="1"/>
          <p:nvPr/>
        </p:nvSpPr>
        <p:spPr>
          <a:xfrm>
            <a:off x="800100" y="3252309"/>
            <a:ext cx="2350174" cy="400110"/>
          </a:xfrm>
          <a:prstGeom prst="rect">
            <a:avLst/>
          </a:prstGeom>
          <a:noFill/>
        </p:spPr>
        <p:txBody>
          <a:bodyPr wrap="square" lIns="0" rIns="0" rtlCol="0">
            <a:spAutoFit/>
          </a:bodyPr>
          <a:lstStyle/>
          <a:p>
            <a:pPr lvl="0">
              <a:defRPr/>
            </a:pPr>
            <a:r>
              <a:rPr lang="en-US" altLang="zh-CN" sz="2000" b="1" dirty="0">
                <a:solidFill>
                  <a:schemeClr val="accent1"/>
                </a:solidFill>
                <a:cs typeface="+mn-ea"/>
              </a:rPr>
              <a:t>result </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71" name="文本框 70">
            <a:extLst>
              <a:ext uri="{FF2B5EF4-FFF2-40B4-BE49-F238E27FC236}">
                <a16:creationId xmlns:a16="http://schemas.microsoft.com/office/drawing/2014/main" id="{A620C75D-D7E8-4D2D-BA2F-EB93A0DDE82E}"/>
              </a:ext>
            </a:extLst>
          </p:cNvPr>
          <p:cNvSpPr txBox="1"/>
          <p:nvPr/>
        </p:nvSpPr>
        <p:spPr>
          <a:xfrm>
            <a:off x="800100" y="3652419"/>
            <a:ext cx="4764677" cy="1172629"/>
          </a:xfrm>
          <a:prstGeom prst="rect">
            <a:avLst/>
          </a:prstGeom>
          <a:noFill/>
        </p:spPr>
        <p:txBody>
          <a:bodyPr wrap="square" lIns="0" rIns="0" rtlCol="0">
            <a:spAutoFit/>
          </a:bodyPr>
          <a:lstStyle/>
          <a:p>
            <a:pPr lvl="0" algn="just">
              <a:lnSpc>
                <a:spcPct val="130000"/>
              </a:lnSpc>
              <a:defRPr/>
            </a:pPr>
            <a:r>
              <a:rPr lang="en-US" altLang="zh-CN" dirty="0">
                <a:solidFill>
                  <a:prstClr val="black"/>
                </a:solidFill>
                <a:latin typeface="+mn-ea"/>
                <a:cs typeface="+mn-ea"/>
              </a:rPr>
              <a:t>Fast porting of </a:t>
            </a:r>
            <a:r>
              <a:rPr lang="en-US" altLang="zh-CN" dirty="0" err="1">
                <a:solidFill>
                  <a:prstClr val="black"/>
                </a:solidFill>
                <a:latin typeface="+mn-ea"/>
                <a:cs typeface="+mn-ea"/>
              </a:rPr>
              <a:t>Tencnet</a:t>
            </a:r>
            <a:r>
              <a:rPr lang="en-US" altLang="zh-CN" dirty="0">
                <a:solidFill>
                  <a:prstClr val="black"/>
                </a:solidFill>
                <a:latin typeface="+mn-ea"/>
                <a:cs typeface="+mn-ea"/>
              </a:rPr>
              <a:t> OS-tiny to different ARM cores, chips and microcontroller development boards</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graphicFrame>
        <p:nvGraphicFramePr>
          <p:cNvPr id="88" name="图表 87">
            <a:extLst>
              <a:ext uri="{FF2B5EF4-FFF2-40B4-BE49-F238E27FC236}">
                <a16:creationId xmlns:a16="http://schemas.microsoft.com/office/drawing/2014/main" id="{C7150489-10CE-407F-99B5-49F9D9B9C281}"/>
              </a:ext>
            </a:extLst>
          </p:cNvPr>
          <p:cNvGraphicFramePr/>
          <p:nvPr>
            <p:extLst>
              <p:ext uri="{D42A27DB-BD31-4B8C-83A1-F6EECF244321}">
                <p14:modId xmlns:p14="http://schemas.microsoft.com/office/powerpoint/2010/main" val="2253186024"/>
              </p:ext>
            </p:extLst>
          </p:nvPr>
        </p:nvGraphicFramePr>
        <p:xfrm>
          <a:off x="5461100" y="1513388"/>
          <a:ext cx="6518698" cy="4345798"/>
        </p:xfrm>
        <a:graphic>
          <a:graphicData uri="http://schemas.openxmlformats.org/drawingml/2006/chart">
            <c:chart xmlns:c="http://schemas.openxmlformats.org/drawingml/2006/chart" xmlns:r="http://schemas.openxmlformats.org/officeDocument/2006/relationships" r:id="rId4"/>
          </a:graphicData>
        </a:graphic>
      </p:graphicFrame>
      <p:grpSp>
        <p:nvGrpSpPr>
          <p:cNvPr id="76" name="组合 75">
            <a:extLst>
              <a:ext uri="{FF2B5EF4-FFF2-40B4-BE49-F238E27FC236}">
                <a16:creationId xmlns:a16="http://schemas.microsoft.com/office/drawing/2014/main" id="{E0EE646A-9593-420E-B9DF-050EEEB200A5}"/>
              </a:ext>
            </a:extLst>
          </p:cNvPr>
          <p:cNvGrpSpPr/>
          <p:nvPr/>
        </p:nvGrpSpPr>
        <p:grpSpPr>
          <a:xfrm>
            <a:off x="5564777" y="1524902"/>
            <a:ext cx="3266803" cy="540000"/>
            <a:chOff x="5564777" y="1524902"/>
            <a:chExt cx="3266803" cy="540000"/>
          </a:xfrm>
        </p:grpSpPr>
        <p:cxnSp>
          <p:nvCxnSpPr>
            <p:cNvPr id="22" name="直接连接符 21">
              <a:extLst>
                <a:ext uri="{FF2B5EF4-FFF2-40B4-BE49-F238E27FC236}">
                  <a16:creationId xmlns:a16="http://schemas.microsoft.com/office/drawing/2014/main" id="{24709B4C-A806-4A2F-9650-DBBDABBBBEC5}"/>
                </a:ext>
              </a:extLst>
            </p:cNvPr>
            <p:cNvCxnSpPr>
              <a:cxnSpLocks/>
              <a:stCxn id="23" idx="0"/>
            </p:cNvCxnSpPr>
            <p:nvPr/>
          </p:nvCxnSpPr>
          <p:spPr>
            <a:xfrm>
              <a:off x="5564777" y="1794902"/>
              <a:ext cx="326680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F37679D-7A42-4C07-9D8B-CCBE410533D2}"/>
                </a:ext>
              </a:extLst>
            </p:cNvPr>
            <p:cNvSpPr/>
            <p:nvPr/>
          </p:nvSpPr>
          <p:spPr>
            <a:xfrm rot="5400000" flipV="1">
              <a:off x="5330777" y="1758902"/>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grpSp>
      <p:cxnSp>
        <p:nvCxnSpPr>
          <p:cNvPr id="78" name="直接连接符 77">
            <a:extLst>
              <a:ext uri="{FF2B5EF4-FFF2-40B4-BE49-F238E27FC236}">
                <a16:creationId xmlns:a16="http://schemas.microsoft.com/office/drawing/2014/main" id="{9B177815-97FB-437C-88E8-2EBA51C88487}"/>
              </a:ext>
            </a:extLst>
          </p:cNvPr>
          <p:cNvCxnSpPr>
            <a:cxnSpLocks/>
            <a:stCxn id="79" idx="0"/>
          </p:cNvCxnSpPr>
          <p:nvPr/>
        </p:nvCxnSpPr>
        <p:spPr>
          <a:xfrm>
            <a:off x="5564777" y="3698088"/>
            <a:ext cx="65082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5EF45D5C-395E-4BA7-A6F1-C8188EB3F699}"/>
              </a:ext>
            </a:extLst>
          </p:cNvPr>
          <p:cNvSpPr/>
          <p:nvPr/>
        </p:nvSpPr>
        <p:spPr>
          <a:xfrm rot="5400000" flipV="1">
            <a:off x="5330777" y="3662088"/>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81" name="直接连接符 80">
            <a:extLst>
              <a:ext uri="{FF2B5EF4-FFF2-40B4-BE49-F238E27FC236}">
                <a16:creationId xmlns:a16="http://schemas.microsoft.com/office/drawing/2014/main" id="{652E9EC5-0534-4D1B-8087-5C86BAFF5E9F}"/>
              </a:ext>
            </a:extLst>
          </p:cNvPr>
          <p:cNvCxnSpPr>
            <a:cxnSpLocks/>
            <a:stCxn id="82" idx="0"/>
          </p:cNvCxnSpPr>
          <p:nvPr/>
        </p:nvCxnSpPr>
        <p:spPr>
          <a:xfrm>
            <a:off x="5564777" y="5545316"/>
            <a:ext cx="882322"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9121F6F8-9E77-441D-84A8-A7ECFAB90441}"/>
              </a:ext>
            </a:extLst>
          </p:cNvPr>
          <p:cNvSpPr/>
          <p:nvPr/>
        </p:nvSpPr>
        <p:spPr>
          <a:xfrm rot="5400000" flipV="1">
            <a:off x="5330777" y="5509316"/>
            <a:ext cx="540000" cy="72000"/>
          </a:xfrm>
          <a:prstGeom prst="rect">
            <a:avLst/>
          </a:prstGeom>
          <a:solidFill>
            <a:schemeClr val="accent5"/>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85" name="直接连接符 84">
            <a:extLst>
              <a:ext uri="{FF2B5EF4-FFF2-40B4-BE49-F238E27FC236}">
                <a16:creationId xmlns:a16="http://schemas.microsoft.com/office/drawing/2014/main" id="{56A8E44F-F907-406D-A83B-BB028B8C100E}"/>
              </a:ext>
            </a:extLst>
          </p:cNvPr>
          <p:cNvCxnSpPr>
            <a:cxnSpLocks/>
          </p:cNvCxnSpPr>
          <p:nvPr/>
        </p:nvCxnSpPr>
        <p:spPr>
          <a:xfrm>
            <a:off x="6447099" y="2268343"/>
            <a:ext cx="0" cy="329113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16B1B16-86A6-4135-BB59-0F9BB909069C}"/>
              </a:ext>
            </a:extLst>
          </p:cNvPr>
          <p:cNvCxnSpPr>
            <a:cxnSpLocks/>
          </p:cNvCxnSpPr>
          <p:nvPr/>
        </p:nvCxnSpPr>
        <p:spPr>
          <a:xfrm flipH="1">
            <a:off x="6447099" y="2268343"/>
            <a:ext cx="234025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4D88B7FB-64BC-425B-95AA-06E8B9B2632C}"/>
              </a:ext>
            </a:extLst>
          </p:cNvPr>
          <p:cNvCxnSpPr>
            <a:cxnSpLocks/>
          </p:cNvCxnSpPr>
          <p:nvPr/>
        </p:nvCxnSpPr>
        <p:spPr>
          <a:xfrm flipH="1">
            <a:off x="6215605" y="2032005"/>
            <a:ext cx="257174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0C80070-10EA-4AAC-930A-C0CDF8FED1F8}"/>
              </a:ext>
            </a:extLst>
          </p:cNvPr>
          <p:cNvCxnSpPr>
            <a:cxnSpLocks/>
          </p:cNvCxnSpPr>
          <p:nvPr/>
        </p:nvCxnSpPr>
        <p:spPr>
          <a:xfrm>
            <a:off x="6215605" y="2032005"/>
            <a:ext cx="0" cy="16660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日期占位符 2">
            <a:extLst>
              <a:ext uri="{FF2B5EF4-FFF2-40B4-BE49-F238E27FC236}">
                <a16:creationId xmlns:a16="http://schemas.microsoft.com/office/drawing/2014/main" id="{BF215404-B51C-4531-B8CF-68CDA32DE6E1}"/>
              </a:ext>
            </a:extLst>
          </p:cNvPr>
          <p:cNvSpPr>
            <a:spLocks noGrp="1"/>
          </p:cNvSpPr>
          <p:nvPr>
            <p:ph type="dt" sz="half" idx="12"/>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48FC5738-5BC2-4980-A291-8B3B1AB05118}"/>
              </a:ext>
            </a:extLst>
          </p:cNvPr>
          <p:cNvSpPr>
            <a:spLocks noGrp="1"/>
          </p:cNvSpPr>
          <p:nvPr>
            <p:ph type="sldNum" sz="quarter" idx="14"/>
          </p:nvPr>
        </p:nvSpPr>
        <p:spPr/>
        <p:txBody>
          <a:bodyPr/>
          <a:lstStyle/>
          <a:p>
            <a:fld id="{C79ECAFE-A460-4E13-ABCB-32CAE6136244}" type="slidenum">
              <a:rPr lang="zh-CN" altLang="en-US" smtClean="0"/>
              <a:pPr/>
              <a:t>29</a:t>
            </a:fld>
            <a:endParaRPr lang="zh-CN" altLang="en-US" dirty="0"/>
          </a:p>
        </p:txBody>
      </p:sp>
    </p:spTree>
    <p:extLst>
      <p:ext uri="{BB962C8B-B14F-4D97-AF65-F5344CB8AC3E}">
        <p14:creationId xmlns:p14="http://schemas.microsoft.com/office/powerpoint/2010/main" val="1668148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82A945D-8056-474A-88BE-D441812C0446}"/>
              </a:ext>
            </a:extLst>
          </p:cNvPr>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a:extLst>
              <a:ext uri="{FF2B5EF4-FFF2-40B4-BE49-F238E27FC236}">
                <a16:creationId xmlns:a16="http://schemas.microsoft.com/office/drawing/2014/main" id="{063C6493-C7B8-48B4-ABB1-A0F18F9F749B}"/>
              </a:ext>
            </a:extLst>
          </p:cNvPr>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4" name="矩形 3"/>
          <p:cNvSpPr/>
          <p:nvPr/>
        </p:nvSpPr>
        <p:spPr>
          <a:xfrm>
            <a:off x="166791" y="4229255"/>
            <a:ext cx="5192127" cy="646331"/>
          </a:xfrm>
          <a:prstGeom prst="rect">
            <a:avLst/>
          </a:prstGeom>
        </p:spPr>
        <p:txBody>
          <a:bodyPr wrap="none">
            <a:spAutoFit/>
          </a:bodyPr>
          <a:lstStyle/>
          <a:p>
            <a:pPr lvl="0">
              <a:defRPr/>
            </a:pPr>
            <a:r>
              <a:rPr lang="en-US" altLang="zh-CN" sz="3600" b="1" dirty="0">
                <a:solidFill>
                  <a:srgbClr val="445437"/>
                </a:solidFill>
                <a:latin typeface="Microsoft YaHei"/>
                <a:cs typeface="+mn-ea"/>
              </a:rPr>
              <a:t>Research Background</a:t>
            </a:r>
            <a:endParaRPr lang="zh-CN" altLang="en-US" sz="3600" b="1" dirty="0">
              <a:solidFill>
                <a:srgbClr val="445437"/>
              </a:solidFill>
              <a:latin typeface="Microsoft YaHei"/>
              <a:cs typeface="+mn-ea"/>
            </a:endParaRPr>
          </a:p>
        </p:txBody>
      </p:sp>
    </p:spTree>
    <p:extLst>
      <p:ext uri="{BB962C8B-B14F-4D97-AF65-F5344CB8AC3E}">
        <p14:creationId xmlns:p14="http://schemas.microsoft.com/office/powerpoint/2010/main" val="2662889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47AB9DD-253F-4422-BE0F-A843D8326429}"/>
              </a:ext>
            </a:extLst>
          </p:cNvPr>
          <p:cNvSpPr>
            <a:spLocks noGrp="1"/>
          </p:cNvSpPr>
          <p:nvPr>
            <p:ph type="body" sz="quarter" idx="12"/>
          </p:nvPr>
        </p:nvSpPr>
        <p:spPr>
          <a:xfrm>
            <a:off x="667503" y="1869834"/>
            <a:ext cx="5798382" cy="2111616"/>
          </a:xfrm>
        </p:spPr>
        <p:txBody>
          <a:bodyPr/>
          <a:lstStyle/>
          <a:p>
            <a:r>
              <a:rPr lang="en-US" altLang="zh-CN" dirty="0"/>
              <a:t>Thank you for watching</a:t>
            </a:r>
            <a:endParaRPr lang="zh-CN" altLang="en-US" dirty="0"/>
          </a:p>
        </p:txBody>
      </p:sp>
      <p:sp>
        <p:nvSpPr>
          <p:cNvPr id="4" name="日期占位符 3">
            <a:extLst>
              <a:ext uri="{FF2B5EF4-FFF2-40B4-BE49-F238E27FC236}">
                <a16:creationId xmlns:a16="http://schemas.microsoft.com/office/drawing/2014/main" id="{5FDEA44C-8EBA-48F9-AA90-EBC5B220D6FF}"/>
              </a:ext>
            </a:extLst>
          </p:cNvPr>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矩形 7">
            <a:extLst>
              <a:ext uri="{FF2B5EF4-FFF2-40B4-BE49-F238E27FC236}">
                <a16:creationId xmlns:a16="http://schemas.microsoft.com/office/drawing/2014/main" id="{6925628B-DF04-4595-89D0-89AC432C36DF}"/>
              </a:ext>
            </a:extLst>
          </p:cNvPr>
          <p:cNvSpPr/>
          <p:nvPr/>
        </p:nvSpPr>
        <p:spPr>
          <a:xfrm>
            <a:off x="667504" y="4899847"/>
            <a:ext cx="368097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schemeClr val="accent1"/>
                </a:solidFill>
                <a:effectLst/>
                <a:uLnTx/>
                <a:uFillTx/>
                <a:latin typeface="Arial"/>
                <a:cs typeface="+mn-ea"/>
              </a:rPr>
              <a:t>date</a:t>
            </a:r>
            <a:r>
              <a:rPr kumimoji="0" lang="zh-CN" altLang="en-US" sz="2000" i="0" u="none" strike="noStrike" kern="1200" cap="none" spc="0" normalizeH="0" baseline="0" noProof="0" dirty="0">
                <a:ln>
                  <a:noFill/>
                </a:ln>
                <a:solidFill>
                  <a:schemeClr val="accent1"/>
                </a:solidFill>
                <a:effectLst/>
                <a:uLnTx/>
                <a:uFillTx/>
                <a:latin typeface="Arial"/>
                <a:cs typeface="+mn-ea"/>
              </a:rPr>
              <a:t>：</a:t>
            </a:r>
            <a:r>
              <a:rPr kumimoji="0" lang="en-US" altLang="zh-CN" sz="2000" i="0" u="none" strike="noStrike" kern="1200" cap="none" spc="0" normalizeH="0" baseline="0" noProof="0" dirty="0">
                <a:ln>
                  <a:noFill/>
                </a:ln>
                <a:solidFill>
                  <a:schemeClr val="accent1"/>
                </a:solidFill>
                <a:effectLst/>
                <a:uLnTx/>
                <a:uFillTx/>
                <a:latin typeface="Arial"/>
                <a:cs typeface="+mn-ea"/>
              </a:rPr>
              <a:t>2021/09/09</a:t>
            </a:r>
            <a:endParaRPr kumimoji="0" lang="zh-CN" altLang="en-US" sz="2000" i="0" u="none" strike="noStrike" kern="1200" cap="none" spc="0" normalizeH="0" baseline="0" noProof="0" dirty="0">
              <a:ln>
                <a:noFill/>
              </a:ln>
              <a:solidFill>
                <a:schemeClr val="accent1"/>
              </a:solidFill>
              <a:effectLst/>
              <a:uLnTx/>
              <a:uFillTx/>
              <a:latin typeface="Arial"/>
              <a:cs typeface="+mn-ea"/>
            </a:endParaRPr>
          </a:p>
        </p:txBody>
      </p:sp>
    </p:spTree>
    <p:extLst>
      <p:ext uri="{BB962C8B-B14F-4D97-AF65-F5344CB8AC3E}">
        <p14:creationId xmlns:p14="http://schemas.microsoft.com/office/powerpoint/2010/main" val="262616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ea typeface="+mn-ea"/>
                <a:cs typeface="+mn-ea"/>
              </a:rPr>
              <a:t>Software pack creation requirements</a:t>
            </a:r>
          </a:p>
        </p:txBody>
      </p:sp>
      <p:sp>
        <p:nvSpPr>
          <p:cNvPr id="2" name="矩形 1">
            <a:extLst>
              <a:ext uri="{FF2B5EF4-FFF2-40B4-BE49-F238E27FC236}">
                <a16:creationId xmlns:a16="http://schemas.microsoft.com/office/drawing/2014/main" id="{6A2923FD-9C97-4525-905F-22199088FF55}"/>
              </a:ext>
            </a:extLst>
          </p:cNvPr>
          <p:cNvSpPr/>
          <p:nvPr/>
        </p:nvSpPr>
        <p:spPr>
          <a:xfrm>
            <a:off x="688254" y="904381"/>
            <a:ext cx="5834743" cy="3438590"/>
          </a:xfrm>
          <a:prstGeom prst="roundRect">
            <a:avLst>
              <a:gd name="adj" fmla="val 58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83" name="矩形 1">
            <a:extLst>
              <a:ext uri="{FF2B5EF4-FFF2-40B4-BE49-F238E27FC236}">
                <a16:creationId xmlns:a16="http://schemas.microsoft.com/office/drawing/2014/main" id="{7B18A4D0-82D1-429A-8D5E-8180ED4B94B7}"/>
              </a:ext>
            </a:extLst>
          </p:cNvPr>
          <p:cNvSpPr/>
          <p:nvPr/>
        </p:nvSpPr>
        <p:spPr>
          <a:xfrm>
            <a:off x="688254" y="1419069"/>
            <a:ext cx="5710787" cy="445145"/>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85" name="组合 84">
            <a:extLst>
              <a:ext uri="{FF2B5EF4-FFF2-40B4-BE49-F238E27FC236}">
                <a16:creationId xmlns:a16="http://schemas.microsoft.com/office/drawing/2014/main" id="{DD144C32-D238-4A45-9F8B-1CCDD4B95D77}"/>
              </a:ext>
            </a:extLst>
          </p:cNvPr>
          <p:cNvGrpSpPr/>
          <p:nvPr/>
        </p:nvGrpSpPr>
        <p:grpSpPr>
          <a:xfrm>
            <a:off x="3138540" y="1105202"/>
            <a:ext cx="735506" cy="735506"/>
            <a:chOff x="1455581" y="3061247"/>
            <a:chExt cx="735506" cy="735506"/>
          </a:xfrm>
        </p:grpSpPr>
        <p:sp>
          <p:nvSpPr>
            <p:cNvPr id="46" name="íṥļîḓê">
              <a:extLst>
                <a:ext uri="{FF2B5EF4-FFF2-40B4-BE49-F238E27FC236}">
                  <a16:creationId xmlns:a16="http://schemas.microsoft.com/office/drawing/2014/main" id="{1D20759D-E3CE-4ED3-9D8F-9DCC404718EE}"/>
                </a:ext>
              </a:extLst>
            </p:cNvPr>
            <p:cNvSpPr/>
            <p:nvPr/>
          </p:nvSpPr>
          <p:spPr>
            <a:xfrm>
              <a:off x="1455581" y="3061247"/>
              <a:ext cx="735506" cy="735506"/>
            </a:xfrm>
            <a:prstGeom prst="ellipse">
              <a:avLst/>
            </a:prstGeom>
            <a:solidFill>
              <a:schemeClr val="bg1"/>
            </a:solidFill>
            <a:ln w="127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7" name="íṥlíḓê">
              <a:extLst>
                <a:ext uri="{FF2B5EF4-FFF2-40B4-BE49-F238E27FC236}">
                  <a16:creationId xmlns:a16="http://schemas.microsoft.com/office/drawing/2014/main" id="{CDE30F93-7EDC-4A7B-A93B-939C93996DFE}"/>
                </a:ext>
              </a:extLst>
            </p:cNvPr>
            <p:cNvSpPr/>
            <p:nvPr/>
          </p:nvSpPr>
          <p:spPr>
            <a:xfrm>
              <a:off x="1500411" y="3106185"/>
              <a:ext cx="645847" cy="645844"/>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48" name="ïśļiḑé">
              <a:extLst>
                <a:ext uri="{FF2B5EF4-FFF2-40B4-BE49-F238E27FC236}">
                  <a16:creationId xmlns:a16="http://schemas.microsoft.com/office/drawing/2014/main" id="{C3A7B172-4B95-477D-B2C5-1CDE27812BFA}"/>
                </a:ext>
              </a:extLst>
            </p:cNvPr>
            <p:cNvSpPr/>
            <p:nvPr/>
          </p:nvSpPr>
          <p:spPr>
            <a:xfrm>
              <a:off x="1661726" y="3230492"/>
              <a:ext cx="323216" cy="397229"/>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98" name="文本框 97">
            <a:extLst>
              <a:ext uri="{FF2B5EF4-FFF2-40B4-BE49-F238E27FC236}">
                <a16:creationId xmlns:a16="http://schemas.microsoft.com/office/drawing/2014/main" id="{37941089-E8AB-47D3-A9D6-147979F128E1}"/>
              </a:ext>
            </a:extLst>
          </p:cNvPr>
          <p:cNvSpPr txBox="1"/>
          <p:nvPr/>
        </p:nvSpPr>
        <p:spPr>
          <a:xfrm>
            <a:off x="2662558" y="2019053"/>
            <a:ext cx="2085300"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schemeClr val="accent1"/>
                </a:solidFill>
                <a:effectLst/>
                <a:uLnTx/>
                <a:uFillTx/>
                <a:latin typeface="Arial"/>
                <a:cs typeface="+mn-ea"/>
              </a:rPr>
              <a:t>TencentOS</a:t>
            </a:r>
            <a:r>
              <a:rPr kumimoji="0" lang="en-US" altLang="zh-CN" sz="2000" b="1" i="0" u="none" strike="noStrike" kern="1200" cap="none" spc="0" normalizeH="0" baseline="0" noProof="0" dirty="0">
                <a:ln>
                  <a:noFill/>
                </a:ln>
                <a:solidFill>
                  <a:schemeClr val="accent1"/>
                </a:solidFill>
                <a:effectLst/>
                <a:uLnTx/>
                <a:uFillTx/>
                <a:latin typeface="Arial"/>
                <a:cs typeface="+mn-ea"/>
              </a:rPr>
              <a:t>-tiny</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99" name="文本框 98">
            <a:extLst>
              <a:ext uri="{FF2B5EF4-FFF2-40B4-BE49-F238E27FC236}">
                <a16:creationId xmlns:a16="http://schemas.microsoft.com/office/drawing/2014/main" id="{2CEB022E-4FF0-44B2-ABFC-FEA7108DBEC7}"/>
              </a:ext>
            </a:extLst>
          </p:cNvPr>
          <p:cNvSpPr txBox="1"/>
          <p:nvPr/>
        </p:nvSpPr>
        <p:spPr>
          <a:xfrm>
            <a:off x="688254" y="2507272"/>
            <a:ext cx="5710787" cy="1892826"/>
          </a:xfrm>
          <a:prstGeom prst="rect">
            <a:avLst/>
          </a:prstGeom>
          <a:noFill/>
        </p:spPr>
        <p:txBody>
          <a:bodyPr wrap="square" lIns="0" rIns="0" rtlCol="0">
            <a:spAutoFit/>
          </a:bodyPr>
          <a:lstStyle/>
          <a:p>
            <a:pPr lvl="0" algn="just">
              <a:lnSpc>
                <a:spcPct val="130000"/>
              </a:lnSpc>
              <a:defRPr/>
            </a:pPr>
            <a:r>
              <a:rPr lang="en-US" altLang="zh-CN" dirty="0" err="1">
                <a:latin typeface="+mn-ea"/>
                <a:cs typeface="+mn-ea"/>
              </a:rPr>
              <a:t>TencentOS</a:t>
            </a:r>
            <a:r>
              <a:rPr lang="en-US" altLang="zh-CN" dirty="0">
                <a:latin typeface="+mn-ea"/>
                <a:cs typeface="+mn-ea"/>
              </a:rPr>
              <a:t> tiny is a real-time operating system developed by </a:t>
            </a:r>
            <a:r>
              <a:rPr lang="en-US" altLang="zh-CN" dirty="0" err="1">
                <a:latin typeface="+mn-ea"/>
                <a:cs typeface="+mn-ea"/>
              </a:rPr>
              <a:t>Tencent</a:t>
            </a:r>
            <a:r>
              <a:rPr lang="en-US" altLang="zh-CN" dirty="0">
                <a:latin typeface="+mn-ea"/>
                <a:cs typeface="+mn-ea"/>
              </a:rPr>
              <a:t> for the Internet of Things. It features low power consumption, low resource consumption, modularity and scalability, and can be flexibly ported to a variety of terminal MCUs.</a:t>
            </a:r>
            <a:endParaRPr kumimoji="0" lang="zh-CN" altLang="en-US" sz="1800" b="0" i="0" u="none" strike="noStrike" kern="1200" cap="none" spc="0" normalizeH="0" baseline="0" noProof="0" dirty="0">
              <a:ln>
                <a:noFill/>
              </a:ln>
              <a:effectLst/>
              <a:uLnTx/>
              <a:uFillTx/>
              <a:latin typeface="+mn-ea"/>
              <a:cs typeface="+mn-ea"/>
            </a:endParaRPr>
          </a:p>
        </p:txBody>
      </p:sp>
      <p:sp>
        <p:nvSpPr>
          <p:cNvPr id="3" name="日期占位符 2">
            <a:extLst>
              <a:ext uri="{FF2B5EF4-FFF2-40B4-BE49-F238E27FC236}">
                <a16:creationId xmlns:a16="http://schemas.microsoft.com/office/drawing/2014/main" id="{E4B51C2E-D84A-4BF4-B9F1-A1341546FF29}"/>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4" name="灯片编号占位符 3">
            <a:extLst>
              <a:ext uri="{FF2B5EF4-FFF2-40B4-BE49-F238E27FC236}">
                <a16:creationId xmlns:a16="http://schemas.microsoft.com/office/drawing/2014/main" id="{5FFE3BDD-0CC9-49F1-86F6-A06635B040FA}"/>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44" name="矩形 1">
            <a:extLst>
              <a:ext uri="{FF2B5EF4-FFF2-40B4-BE49-F238E27FC236}">
                <a16:creationId xmlns:a16="http://schemas.microsoft.com/office/drawing/2014/main" id="{1D985638-0CC1-4087-AF29-99286CF424A2}"/>
              </a:ext>
            </a:extLst>
          </p:cNvPr>
          <p:cNvSpPr/>
          <p:nvPr/>
        </p:nvSpPr>
        <p:spPr>
          <a:xfrm>
            <a:off x="1651000" y="4648550"/>
            <a:ext cx="8274481" cy="2161080"/>
          </a:xfrm>
          <a:prstGeom prst="roundRect">
            <a:avLst>
              <a:gd name="adj" fmla="val 58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45" name="矩形 1">
            <a:extLst>
              <a:ext uri="{FF2B5EF4-FFF2-40B4-BE49-F238E27FC236}">
                <a16:creationId xmlns:a16="http://schemas.microsoft.com/office/drawing/2014/main" id="{787B05EE-4606-4CE3-9845-3A9922C1592F}"/>
              </a:ext>
            </a:extLst>
          </p:cNvPr>
          <p:cNvSpPr/>
          <p:nvPr/>
        </p:nvSpPr>
        <p:spPr>
          <a:xfrm>
            <a:off x="1819990" y="4831758"/>
            <a:ext cx="8105491" cy="445145"/>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7" name="文本框 56">
            <a:extLst>
              <a:ext uri="{FF2B5EF4-FFF2-40B4-BE49-F238E27FC236}">
                <a16:creationId xmlns:a16="http://schemas.microsoft.com/office/drawing/2014/main" id="{89ABADD7-4041-4BA9-9A74-527EDCD860D9}"/>
              </a:ext>
            </a:extLst>
          </p:cNvPr>
          <p:cNvSpPr txBox="1"/>
          <p:nvPr/>
        </p:nvSpPr>
        <p:spPr>
          <a:xfrm>
            <a:off x="1819990" y="5276903"/>
            <a:ext cx="8105492" cy="1532727"/>
          </a:xfrm>
          <a:prstGeom prst="rect">
            <a:avLst/>
          </a:prstGeom>
          <a:noFill/>
        </p:spPr>
        <p:txBody>
          <a:bodyPr wrap="square" lIns="0" rIns="0" rtlCol="0">
            <a:spAutoFit/>
          </a:bodyPr>
          <a:lstStyle/>
          <a:p>
            <a:pPr lvl="0" algn="just">
              <a:lnSpc>
                <a:spcPct val="130000"/>
              </a:lnSpc>
              <a:defRPr/>
            </a:pPr>
            <a:r>
              <a:rPr lang="en-US" altLang="zh-CN" dirty="0">
                <a:latin typeface="+mn-ea"/>
                <a:cs typeface="+mn-ea"/>
              </a:rPr>
              <a:t>In order to reduce developers' porting time and improve the efficiency of porting under different ARM cores, the third-party </a:t>
            </a:r>
            <a:r>
              <a:rPr lang="en-US" altLang="zh-CN" dirty="0" err="1">
                <a:latin typeface="+mn-ea"/>
                <a:cs typeface="+mn-ea"/>
              </a:rPr>
              <a:t>TencentOS</a:t>
            </a:r>
            <a:r>
              <a:rPr lang="en-US" altLang="zh-CN" dirty="0">
                <a:latin typeface="+mn-ea"/>
                <a:cs typeface="+mn-ea"/>
              </a:rPr>
              <a:t> Tiny pack is completed based on MDK, enabling the use of MDK pack to directly generate </a:t>
            </a:r>
            <a:r>
              <a:rPr lang="en-US" altLang="zh-CN" dirty="0" err="1">
                <a:latin typeface="+mn-ea"/>
                <a:cs typeface="+mn-ea"/>
              </a:rPr>
              <a:t>TencentOS</a:t>
            </a:r>
            <a:r>
              <a:rPr lang="en-US" altLang="zh-CN" dirty="0">
                <a:latin typeface="+mn-ea"/>
                <a:cs typeface="+mn-ea"/>
              </a:rPr>
              <a:t> Tiny projects for different MCUs.</a:t>
            </a:r>
            <a:endParaRPr kumimoji="0" lang="zh-CN" altLang="en-US" sz="1800" b="0" i="0" u="none" strike="noStrike" kern="1200" cap="none" spc="0" normalizeH="0" baseline="0" noProof="0" dirty="0">
              <a:ln>
                <a:noFill/>
              </a:ln>
              <a:effectLst/>
              <a:uLnTx/>
              <a:uFillTx/>
              <a:latin typeface="+mn-ea"/>
              <a:cs typeface="+mn-ea"/>
            </a:endParaRPr>
          </a:p>
        </p:txBody>
      </p:sp>
      <p:sp>
        <p:nvSpPr>
          <p:cNvPr id="58" name="矩形 1">
            <a:extLst>
              <a:ext uri="{FF2B5EF4-FFF2-40B4-BE49-F238E27FC236}">
                <a16:creationId xmlns:a16="http://schemas.microsoft.com/office/drawing/2014/main" id="{3CF6042B-D181-458D-9824-8ED3DE622736}"/>
              </a:ext>
            </a:extLst>
          </p:cNvPr>
          <p:cNvSpPr/>
          <p:nvPr/>
        </p:nvSpPr>
        <p:spPr>
          <a:xfrm>
            <a:off x="6981825" y="892638"/>
            <a:ext cx="4504046" cy="3507459"/>
          </a:xfrm>
          <a:prstGeom prst="roundRect">
            <a:avLst>
              <a:gd name="adj" fmla="val 58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9" name="矩形 1">
            <a:extLst>
              <a:ext uri="{FF2B5EF4-FFF2-40B4-BE49-F238E27FC236}">
                <a16:creationId xmlns:a16="http://schemas.microsoft.com/office/drawing/2014/main" id="{2A641812-DEB4-42B7-9704-FD9525FD0C63}"/>
              </a:ext>
            </a:extLst>
          </p:cNvPr>
          <p:cNvSpPr/>
          <p:nvPr/>
        </p:nvSpPr>
        <p:spPr>
          <a:xfrm>
            <a:off x="7011174" y="1407327"/>
            <a:ext cx="4504046" cy="445145"/>
          </a:xfrm>
          <a:prstGeom prst="roundRect">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60" name="组合 59">
            <a:extLst>
              <a:ext uri="{FF2B5EF4-FFF2-40B4-BE49-F238E27FC236}">
                <a16:creationId xmlns:a16="http://schemas.microsoft.com/office/drawing/2014/main" id="{FF6DF859-03D7-4F37-8189-E43AF8B0ABE2}"/>
              </a:ext>
            </a:extLst>
          </p:cNvPr>
          <p:cNvGrpSpPr/>
          <p:nvPr/>
        </p:nvGrpSpPr>
        <p:grpSpPr>
          <a:xfrm>
            <a:off x="9048955" y="1035684"/>
            <a:ext cx="735506" cy="735506"/>
            <a:chOff x="1455581" y="3061247"/>
            <a:chExt cx="735506" cy="735506"/>
          </a:xfrm>
        </p:grpSpPr>
        <p:sp>
          <p:nvSpPr>
            <p:cNvPr id="61" name="íṥļîḓê">
              <a:extLst>
                <a:ext uri="{FF2B5EF4-FFF2-40B4-BE49-F238E27FC236}">
                  <a16:creationId xmlns:a16="http://schemas.microsoft.com/office/drawing/2014/main" id="{3E1EDE26-8FBC-4B79-B3BD-22D5D8656AA5}"/>
                </a:ext>
              </a:extLst>
            </p:cNvPr>
            <p:cNvSpPr/>
            <p:nvPr/>
          </p:nvSpPr>
          <p:spPr>
            <a:xfrm>
              <a:off x="1455581" y="3061247"/>
              <a:ext cx="735506" cy="735506"/>
            </a:xfrm>
            <a:prstGeom prst="ellipse">
              <a:avLst/>
            </a:prstGeom>
            <a:solidFill>
              <a:schemeClr val="bg1"/>
            </a:solidFill>
            <a:ln w="127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62" name="íṥlíḓê">
              <a:extLst>
                <a:ext uri="{FF2B5EF4-FFF2-40B4-BE49-F238E27FC236}">
                  <a16:creationId xmlns:a16="http://schemas.microsoft.com/office/drawing/2014/main" id="{FB8DC07A-D32B-4B9B-92F1-1DE0940A1E13}"/>
                </a:ext>
              </a:extLst>
            </p:cNvPr>
            <p:cNvSpPr/>
            <p:nvPr/>
          </p:nvSpPr>
          <p:spPr>
            <a:xfrm>
              <a:off x="1500411" y="3106185"/>
              <a:ext cx="645847" cy="645844"/>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63" name="ïśļiḑé">
              <a:extLst>
                <a:ext uri="{FF2B5EF4-FFF2-40B4-BE49-F238E27FC236}">
                  <a16:creationId xmlns:a16="http://schemas.microsoft.com/office/drawing/2014/main" id="{5B86310F-FC1A-4769-8C68-4C9D09A571BD}"/>
                </a:ext>
              </a:extLst>
            </p:cNvPr>
            <p:cNvSpPr/>
            <p:nvPr/>
          </p:nvSpPr>
          <p:spPr>
            <a:xfrm>
              <a:off x="1661726" y="3230492"/>
              <a:ext cx="323216" cy="397229"/>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64" name="文本框 63">
            <a:extLst>
              <a:ext uri="{FF2B5EF4-FFF2-40B4-BE49-F238E27FC236}">
                <a16:creationId xmlns:a16="http://schemas.microsoft.com/office/drawing/2014/main" id="{DE9DDCF0-CD61-474C-B99E-BE1E5ABACE10}"/>
              </a:ext>
            </a:extLst>
          </p:cNvPr>
          <p:cNvSpPr txBox="1"/>
          <p:nvPr/>
        </p:nvSpPr>
        <p:spPr>
          <a:xfrm>
            <a:off x="8127134" y="1973588"/>
            <a:ext cx="2579147" cy="400110"/>
          </a:xfrm>
          <a:prstGeom prst="rect">
            <a:avLst/>
          </a:prstGeom>
          <a:noFill/>
        </p:spPr>
        <p:txBody>
          <a:bodyPr wrap="square" lIns="0" rIns="0" rtlCol="0">
            <a:spAutoFit/>
          </a:bodyPr>
          <a:lstStyle/>
          <a:p>
            <a:pPr lvl="0" algn="ctr">
              <a:defRPr/>
            </a:pPr>
            <a:r>
              <a:rPr lang="en-US" altLang="zh-CN" sz="2000" b="1" dirty="0">
                <a:solidFill>
                  <a:schemeClr val="accent1"/>
                </a:solidFill>
                <a:cs typeface="+mn-ea"/>
              </a:rPr>
              <a:t>User Development</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65" name="文本框 64">
            <a:extLst>
              <a:ext uri="{FF2B5EF4-FFF2-40B4-BE49-F238E27FC236}">
                <a16:creationId xmlns:a16="http://schemas.microsoft.com/office/drawing/2014/main" id="{017D6A85-92F7-480B-8347-C009C625AB5E}"/>
              </a:ext>
            </a:extLst>
          </p:cNvPr>
          <p:cNvSpPr txBox="1"/>
          <p:nvPr/>
        </p:nvSpPr>
        <p:spPr>
          <a:xfrm>
            <a:off x="7248385" y="2687321"/>
            <a:ext cx="4336645" cy="1532727"/>
          </a:xfrm>
          <a:prstGeom prst="rect">
            <a:avLst/>
          </a:prstGeom>
          <a:noFill/>
        </p:spPr>
        <p:txBody>
          <a:bodyPr wrap="square" lIns="0" rIns="0" rtlCol="0">
            <a:spAutoFit/>
          </a:bodyPr>
          <a:lstStyle/>
          <a:p>
            <a:pPr lvl="0">
              <a:lnSpc>
                <a:spcPct val="130000"/>
              </a:lnSpc>
              <a:defRPr/>
            </a:pPr>
            <a:r>
              <a:rPr lang="en-US" altLang="zh-CN" dirty="0">
                <a:latin typeface="+mn-ea"/>
                <a:cs typeface="+mn-ea"/>
              </a:rPr>
              <a:t>Different companies have different microcontroller kernels, users need to choose different porting files when porting </a:t>
            </a:r>
            <a:r>
              <a:rPr lang="en-US" altLang="zh-CN" dirty="0" err="1">
                <a:latin typeface="+mn-ea"/>
                <a:cs typeface="+mn-ea"/>
              </a:rPr>
              <a:t>TencentOS</a:t>
            </a:r>
            <a:r>
              <a:rPr lang="en-US" altLang="zh-CN" dirty="0">
                <a:latin typeface="+mn-ea"/>
                <a:cs typeface="+mn-ea"/>
              </a:rPr>
              <a:t> tiny.</a:t>
            </a:r>
            <a:endParaRPr kumimoji="0" lang="zh-CN" altLang="en-US" sz="1800" b="0" i="0" u="none" strike="noStrike" kern="1200" cap="none" spc="0" normalizeH="0" baseline="0" noProof="0" dirty="0">
              <a:ln>
                <a:noFill/>
              </a:ln>
              <a:effectLst/>
              <a:uLnTx/>
              <a:uFillTx/>
              <a:latin typeface="+mn-ea"/>
              <a:cs typeface="+mn-ea"/>
            </a:endParaRPr>
          </a:p>
        </p:txBody>
      </p:sp>
      <p:grpSp>
        <p:nvGrpSpPr>
          <p:cNvPr id="66" name="组合 65">
            <a:extLst>
              <a:ext uri="{FF2B5EF4-FFF2-40B4-BE49-F238E27FC236}">
                <a16:creationId xmlns:a16="http://schemas.microsoft.com/office/drawing/2014/main" id="{B65CFEEA-FE43-4D04-83F0-2D92C9F126A7}"/>
              </a:ext>
            </a:extLst>
          </p:cNvPr>
          <p:cNvGrpSpPr/>
          <p:nvPr/>
        </p:nvGrpSpPr>
        <p:grpSpPr>
          <a:xfrm>
            <a:off x="5492303" y="4536041"/>
            <a:ext cx="735506" cy="735506"/>
            <a:chOff x="1455581" y="3061247"/>
            <a:chExt cx="735506" cy="735506"/>
          </a:xfrm>
        </p:grpSpPr>
        <p:sp>
          <p:nvSpPr>
            <p:cNvPr id="67" name="íṥļîḓê">
              <a:extLst>
                <a:ext uri="{FF2B5EF4-FFF2-40B4-BE49-F238E27FC236}">
                  <a16:creationId xmlns:a16="http://schemas.microsoft.com/office/drawing/2014/main" id="{DC6B1F61-63EF-41D0-AA0B-64516524F8DA}"/>
                </a:ext>
              </a:extLst>
            </p:cNvPr>
            <p:cNvSpPr/>
            <p:nvPr/>
          </p:nvSpPr>
          <p:spPr>
            <a:xfrm>
              <a:off x="1455581" y="3061247"/>
              <a:ext cx="735506" cy="735506"/>
            </a:xfrm>
            <a:prstGeom prst="ellipse">
              <a:avLst/>
            </a:prstGeom>
            <a:solidFill>
              <a:schemeClr val="bg1"/>
            </a:solidFill>
            <a:ln w="127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68" name="íṥlíḓê">
              <a:extLst>
                <a:ext uri="{FF2B5EF4-FFF2-40B4-BE49-F238E27FC236}">
                  <a16:creationId xmlns:a16="http://schemas.microsoft.com/office/drawing/2014/main" id="{EF099F33-2656-48B4-A6E2-D4BC4461602D}"/>
                </a:ext>
              </a:extLst>
            </p:cNvPr>
            <p:cNvSpPr/>
            <p:nvPr/>
          </p:nvSpPr>
          <p:spPr>
            <a:xfrm>
              <a:off x="1500411" y="3106185"/>
              <a:ext cx="645847" cy="645844"/>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69" name="ïśļiḑé">
              <a:extLst>
                <a:ext uri="{FF2B5EF4-FFF2-40B4-BE49-F238E27FC236}">
                  <a16:creationId xmlns:a16="http://schemas.microsoft.com/office/drawing/2014/main" id="{CFD90D3B-F89B-4B01-B59B-9ADF4BF4012C}"/>
                </a:ext>
              </a:extLst>
            </p:cNvPr>
            <p:cNvSpPr/>
            <p:nvPr/>
          </p:nvSpPr>
          <p:spPr>
            <a:xfrm>
              <a:off x="1661726" y="3230492"/>
              <a:ext cx="323216" cy="397229"/>
            </a:xfrm>
            <a:custGeom>
              <a:avLst/>
              <a:gdLst>
                <a:gd name="connsiteX0" fmla="*/ 337979 w 494593"/>
                <a:gd name="connsiteY0" fmla="*/ 279269 h 607851"/>
                <a:gd name="connsiteX1" fmla="*/ 221300 w 494593"/>
                <a:gd name="connsiteY1" fmla="*/ 336550 h 607851"/>
                <a:gd name="connsiteX2" fmla="*/ 229058 w 494593"/>
                <a:gd name="connsiteY2" fmla="*/ 378487 h 607851"/>
                <a:gd name="connsiteX3" fmla="*/ 270165 w 494593"/>
                <a:gd name="connsiteY3" fmla="*/ 390032 h 607851"/>
                <a:gd name="connsiteX4" fmla="*/ 337979 w 494593"/>
                <a:gd name="connsiteY4" fmla="*/ 279269 h 607851"/>
                <a:gd name="connsiteX5" fmla="*/ 247261 w 494593"/>
                <a:gd name="connsiteY5" fmla="*/ 202100 h 607851"/>
                <a:gd name="connsiteX6" fmla="*/ 406316 w 494593"/>
                <a:gd name="connsiteY6" fmla="*/ 360908 h 607851"/>
                <a:gd name="connsiteX7" fmla="*/ 247261 w 494593"/>
                <a:gd name="connsiteY7" fmla="*/ 519715 h 607851"/>
                <a:gd name="connsiteX8" fmla="*/ 88207 w 494593"/>
                <a:gd name="connsiteY8" fmla="*/ 360908 h 607851"/>
                <a:gd name="connsiteX9" fmla="*/ 247261 w 494593"/>
                <a:gd name="connsiteY9" fmla="*/ 202100 h 607851"/>
                <a:gd name="connsiteX10" fmla="*/ 247297 w 494593"/>
                <a:gd name="connsiteY10" fmla="*/ 160521 h 607851"/>
                <a:gd name="connsiteX11" fmla="*/ 46625 w 494593"/>
                <a:gd name="connsiteY11" fmla="*/ 360907 h 607851"/>
                <a:gd name="connsiteX12" fmla="*/ 247297 w 494593"/>
                <a:gd name="connsiteY12" fmla="*/ 561293 h 607851"/>
                <a:gd name="connsiteX13" fmla="*/ 447968 w 494593"/>
                <a:gd name="connsiteY13" fmla="*/ 360907 h 607851"/>
                <a:gd name="connsiteX14" fmla="*/ 247297 w 494593"/>
                <a:gd name="connsiteY14" fmla="*/ 160521 h 607851"/>
                <a:gd name="connsiteX15" fmla="*/ 247297 w 494593"/>
                <a:gd name="connsiteY15" fmla="*/ 113963 h 607851"/>
                <a:gd name="connsiteX16" fmla="*/ 494593 w 494593"/>
                <a:gd name="connsiteY16" fmla="*/ 360907 h 607851"/>
                <a:gd name="connsiteX17" fmla="*/ 247297 w 494593"/>
                <a:gd name="connsiteY17" fmla="*/ 607851 h 607851"/>
                <a:gd name="connsiteX18" fmla="*/ 0 w 494593"/>
                <a:gd name="connsiteY18" fmla="*/ 360907 h 607851"/>
                <a:gd name="connsiteX19" fmla="*/ 247297 w 494593"/>
                <a:gd name="connsiteY19" fmla="*/ 113963 h 607851"/>
                <a:gd name="connsiteX20" fmla="*/ 106836 w 494593"/>
                <a:gd name="connsiteY20" fmla="*/ 58655 h 607851"/>
                <a:gd name="connsiteX21" fmla="*/ 119283 w 494593"/>
                <a:gd name="connsiteY21" fmla="*/ 68229 h 607851"/>
                <a:gd name="connsiteX22" fmla="*/ 139719 w 494593"/>
                <a:gd name="connsiteY22" fmla="*/ 103546 h 607851"/>
                <a:gd name="connsiteX23" fmla="*/ 68863 w 494593"/>
                <a:gd name="connsiteY23" fmla="*/ 144377 h 607851"/>
                <a:gd name="connsiteX24" fmla="*/ 48427 w 494593"/>
                <a:gd name="connsiteY24" fmla="*/ 109060 h 607851"/>
                <a:gd name="connsiteX25" fmla="*/ 55960 w 494593"/>
                <a:gd name="connsiteY25" fmla="*/ 81119 h 607851"/>
                <a:gd name="connsiteX26" fmla="*/ 91313 w 494593"/>
                <a:gd name="connsiteY26" fmla="*/ 60704 h 607851"/>
                <a:gd name="connsiteX27" fmla="*/ 106836 w 494593"/>
                <a:gd name="connsiteY27" fmla="*/ 58655 h 607851"/>
                <a:gd name="connsiteX28" fmla="*/ 385319 w 494593"/>
                <a:gd name="connsiteY28" fmla="*/ 58655 h 607851"/>
                <a:gd name="connsiteX29" fmla="*/ 400805 w 494593"/>
                <a:gd name="connsiteY29" fmla="*/ 60704 h 607851"/>
                <a:gd name="connsiteX30" fmla="*/ 436233 w 494593"/>
                <a:gd name="connsiteY30" fmla="*/ 81119 h 607851"/>
                <a:gd name="connsiteX31" fmla="*/ 443692 w 494593"/>
                <a:gd name="connsiteY31" fmla="*/ 109060 h 607851"/>
                <a:gd name="connsiteX32" fmla="*/ 423255 w 494593"/>
                <a:gd name="connsiteY32" fmla="*/ 144377 h 607851"/>
                <a:gd name="connsiteX33" fmla="*/ 352474 w 494593"/>
                <a:gd name="connsiteY33" fmla="*/ 103546 h 607851"/>
                <a:gd name="connsiteX34" fmla="*/ 372910 w 494593"/>
                <a:gd name="connsiteY34" fmla="*/ 68229 h 607851"/>
                <a:gd name="connsiteX35" fmla="*/ 385319 w 494593"/>
                <a:gd name="connsiteY35" fmla="*/ 58655 h 607851"/>
                <a:gd name="connsiteX36" fmla="*/ 202278 w 494593"/>
                <a:gd name="connsiteY36" fmla="*/ 0 h 607851"/>
                <a:gd name="connsiteX37" fmla="*/ 292455 w 494593"/>
                <a:gd name="connsiteY37" fmla="*/ 0 h 607851"/>
                <a:gd name="connsiteX38" fmla="*/ 311475 w 494593"/>
                <a:gd name="connsiteY38" fmla="*/ 18996 h 607851"/>
                <a:gd name="connsiteX39" fmla="*/ 311475 w 494593"/>
                <a:gd name="connsiteY39" fmla="*/ 61756 h 607851"/>
                <a:gd name="connsiteX40" fmla="*/ 285295 w 494593"/>
                <a:gd name="connsiteY40" fmla="*/ 61905 h 607851"/>
                <a:gd name="connsiteX41" fmla="*/ 285295 w 494593"/>
                <a:gd name="connsiteY41" fmla="*/ 94981 h 607851"/>
                <a:gd name="connsiteX42" fmla="*/ 247255 w 494593"/>
                <a:gd name="connsiteY42" fmla="*/ 91927 h 607851"/>
                <a:gd name="connsiteX43" fmla="*/ 209215 w 494593"/>
                <a:gd name="connsiteY43" fmla="*/ 94981 h 607851"/>
                <a:gd name="connsiteX44" fmla="*/ 209215 w 494593"/>
                <a:gd name="connsiteY44" fmla="*/ 61905 h 607851"/>
                <a:gd name="connsiteX45" fmla="*/ 183258 w 494593"/>
                <a:gd name="connsiteY45" fmla="*/ 61756 h 607851"/>
                <a:gd name="connsiteX46" fmla="*/ 183258 w 494593"/>
                <a:gd name="connsiteY46" fmla="*/ 18996 h 607851"/>
                <a:gd name="connsiteX47" fmla="*/ 202278 w 494593"/>
                <a:gd name="connsiteY4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4593" h="607851">
                  <a:moveTo>
                    <a:pt x="337979" y="279269"/>
                  </a:moveTo>
                  <a:cubicBezTo>
                    <a:pt x="312838" y="282845"/>
                    <a:pt x="230550" y="328207"/>
                    <a:pt x="221300" y="336550"/>
                  </a:cubicBezTo>
                  <a:cubicBezTo>
                    <a:pt x="212123" y="344967"/>
                    <a:pt x="215555" y="363664"/>
                    <a:pt x="229058" y="378487"/>
                  </a:cubicBezTo>
                  <a:cubicBezTo>
                    <a:pt x="242561" y="393235"/>
                    <a:pt x="260914" y="398375"/>
                    <a:pt x="270165" y="390032"/>
                  </a:cubicBezTo>
                  <a:cubicBezTo>
                    <a:pt x="279341" y="381615"/>
                    <a:pt x="332086" y="303925"/>
                    <a:pt x="337979" y="279269"/>
                  </a:cubicBezTo>
                  <a:close/>
                  <a:moveTo>
                    <a:pt x="247261" y="202100"/>
                  </a:moveTo>
                  <a:cubicBezTo>
                    <a:pt x="335070" y="202100"/>
                    <a:pt x="406316" y="273236"/>
                    <a:pt x="406316" y="360908"/>
                  </a:cubicBezTo>
                  <a:cubicBezTo>
                    <a:pt x="406316" y="448579"/>
                    <a:pt x="335070" y="519715"/>
                    <a:pt x="247261" y="519715"/>
                  </a:cubicBezTo>
                  <a:cubicBezTo>
                    <a:pt x="159453" y="519715"/>
                    <a:pt x="88207" y="448579"/>
                    <a:pt x="88207" y="360908"/>
                  </a:cubicBezTo>
                  <a:cubicBezTo>
                    <a:pt x="88207" y="273236"/>
                    <a:pt x="159453" y="202100"/>
                    <a:pt x="247261" y="202100"/>
                  </a:cubicBezTo>
                  <a:close/>
                  <a:moveTo>
                    <a:pt x="247297" y="160521"/>
                  </a:moveTo>
                  <a:cubicBezTo>
                    <a:pt x="136517" y="160521"/>
                    <a:pt x="46625" y="250211"/>
                    <a:pt x="46625" y="360907"/>
                  </a:cubicBezTo>
                  <a:cubicBezTo>
                    <a:pt x="46625" y="471603"/>
                    <a:pt x="136442" y="561293"/>
                    <a:pt x="247297" y="561293"/>
                  </a:cubicBezTo>
                  <a:cubicBezTo>
                    <a:pt x="358151" y="561293"/>
                    <a:pt x="447968" y="471603"/>
                    <a:pt x="447968" y="360907"/>
                  </a:cubicBezTo>
                  <a:cubicBezTo>
                    <a:pt x="447968" y="250285"/>
                    <a:pt x="358151" y="160521"/>
                    <a:pt x="247297" y="160521"/>
                  </a:cubicBezTo>
                  <a:close/>
                  <a:moveTo>
                    <a:pt x="247297" y="113963"/>
                  </a:moveTo>
                  <a:cubicBezTo>
                    <a:pt x="383888" y="113963"/>
                    <a:pt x="494593" y="224510"/>
                    <a:pt x="494593" y="360907"/>
                  </a:cubicBezTo>
                  <a:cubicBezTo>
                    <a:pt x="494593" y="497304"/>
                    <a:pt x="383888" y="607851"/>
                    <a:pt x="247297" y="607851"/>
                  </a:cubicBezTo>
                  <a:cubicBezTo>
                    <a:pt x="110705" y="607851"/>
                    <a:pt x="0" y="497304"/>
                    <a:pt x="0" y="360907"/>
                  </a:cubicBezTo>
                  <a:cubicBezTo>
                    <a:pt x="0" y="224510"/>
                    <a:pt x="110705" y="113963"/>
                    <a:pt x="247297" y="113963"/>
                  </a:cubicBezTo>
                  <a:close/>
                  <a:moveTo>
                    <a:pt x="106836" y="58655"/>
                  </a:moveTo>
                  <a:cubicBezTo>
                    <a:pt x="111899" y="60015"/>
                    <a:pt x="116449" y="63312"/>
                    <a:pt x="119283" y="68229"/>
                  </a:cubicBezTo>
                  <a:lnTo>
                    <a:pt x="139719" y="103546"/>
                  </a:lnTo>
                  <a:lnTo>
                    <a:pt x="68863" y="144377"/>
                  </a:lnTo>
                  <a:lnTo>
                    <a:pt x="48427" y="109060"/>
                  </a:lnTo>
                  <a:cubicBezTo>
                    <a:pt x="42833" y="99225"/>
                    <a:pt x="46189" y="86782"/>
                    <a:pt x="55960" y="81119"/>
                  </a:cubicBezTo>
                  <a:lnTo>
                    <a:pt x="91313" y="60704"/>
                  </a:lnTo>
                  <a:cubicBezTo>
                    <a:pt x="96199" y="57873"/>
                    <a:pt x="101774" y="57295"/>
                    <a:pt x="106836" y="58655"/>
                  </a:cubicBezTo>
                  <a:close/>
                  <a:moveTo>
                    <a:pt x="385319" y="58655"/>
                  </a:moveTo>
                  <a:cubicBezTo>
                    <a:pt x="390363" y="57295"/>
                    <a:pt x="395920" y="57873"/>
                    <a:pt x="400805" y="60704"/>
                  </a:cubicBezTo>
                  <a:lnTo>
                    <a:pt x="436233" y="81119"/>
                  </a:lnTo>
                  <a:cubicBezTo>
                    <a:pt x="446004" y="86782"/>
                    <a:pt x="449360" y="99225"/>
                    <a:pt x="443692" y="109060"/>
                  </a:cubicBezTo>
                  <a:lnTo>
                    <a:pt x="423255" y="144377"/>
                  </a:lnTo>
                  <a:lnTo>
                    <a:pt x="352474" y="103546"/>
                  </a:lnTo>
                  <a:lnTo>
                    <a:pt x="372910" y="68229"/>
                  </a:lnTo>
                  <a:cubicBezTo>
                    <a:pt x="375744" y="63312"/>
                    <a:pt x="380276" y="60015"/>
                    <a:pt x="385319" y="58655"/>
                  </a:cubicBezTo>
                  <a:close/>
                  <a:moveTo>
                    <a:pt x="202278" y="0"/>
                  </a:moveTo>
                  <a:lnTo>
                    <a:pt x="292455" y="0"/>
                  </a:lnTo>
                  <a:cubicBezTo>
                    <a:pt x="302972" y="0"/>
                    <a:pt x="311475" y="8492"/>
                    <a:pt x="311475" y="18996"/>
                  </a:cubicBezTo>
                  <a:lnTo>
                    <a:pt x="311475" y="61756"/>
                  </a:lnTo>
                  <a:lnTo>
                    <a:pt x="285295" y="61905"/>
                  </a:lnTo>
                  <a:lnTo>
                    <a:pt x="285295" y="94981"/>
                  </a:lnTo>
                  <a:cubicBezTo>
                    <a:pt x="272838" y="93193"/>
                    <a:pt x="260158" y="91927"/>
                    <a:pt x="247255" y="91927"/>
                  </a:cubicBezTo>
                  <a:cubicBezTo>
                    <a:pt x="234351" y="91927"/>
                    <a:pt x="221671" y="93193"/>
                    <a:pt x="209215" y="94981"/>
                  </a:cubicBezTo>
                  <a:lnTo>
                    <a:pt x="209215" y="61905"/>
                  </a:lnTo>
                  <a:lnTo>
                    <a:pt x="183258" y="61756"/>
                  </a:lnTo>
                  <a:lnTo>
                    <a:pt x="183258" y="18996"/>
                  </a:lnTo>
                  <a:cubicBezTo>
                    <a:pt x="183258" y="8492"/>
                    <a:pt x="191761" y="0"/>
                    <a:pt x="20227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Tree>
    <p:extLst>
      <p:ext uri="{BB962C8B-B14F-4D97-AF65-F5344CB8AC3E}">
        <p14:creationId xmlns:p14="http://schemas.microsoft.com/office/powerpoint/2010/main" val="1966148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ea typeface="+mn-ea"/>
                <a:cs typeface="+mn-ea"/>
              </a:rPr>
              <a:t>Introduction to ARM pack</a:t>
            </a:r>
          </a:p>
        </p:txBody>
      </p:sp>
      <p:grpSp>
        <p:nvGrpSpPr>
          <p:cNvPr id="20" name="组合 19">
            <a:extLst>
              <a:ext uri="{FF2B5EF4-FFF2-40B4-BE49-F238E27FC236}">
                <a16:creationId xmlns:a16="http://schemas.microsoft.com/office/drawing/2014/main" id="{50948CD2-4F83-46D3-9941-A0CBBCF49795}"/>
              </a:ext>
            </a:extLst>
          </p:cNvPr>
          <p:cNvGrpSpPr/>
          <p:nvPr/>
        </p:nvGrpSpPr>
        <p:grpSpPr>
          <a:xfrm>
            <a:off x="2564753" y="1099840"/>
            <a:ext cx="3209522" cy="3209507"/>
            <a:chOff x="2035024" y="1872921"/>
            <a:chExt cx="4406416" cy="4406396"/>
          </a:xfrm>
        </p:grpSpPr>
        <p:sp>
          <p:nvSpPr>
            <p:cNvPr id="21" name="íṥļîḓê">
              <a:extLst>
                <a:ext uri="{FF2B5EF4-FFF2-40B4-BE49-F238E27FC236}">
                  <a16:creationId xmlns:a16="http://schemas.microsoft.com/office/drawing/2014/main" id="{8048D4D2-09DB-473A-905A-C8716D6D3C00}"/>
                </a:ext>
              </a:extLst>
            </p:cNvPr>
            <p:cNvSpPr/>
            <p:nvPr/>
          </p:nvSpPr>
          <p:spPr>
            <a:xfrm>
              <a:off x="2035024" y="1872921"/>
              <a:ext cx="4406416" cy="4406396"/>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2" name="íṥlíḓê">
              <a:extLst>
                <a:ext uri="{FF2B5EF4-FFF2-40B4-BE49-F238E27FC236}">
                  <a16:creationId xmlns:a16="http://schemas.microsoft.com/office/drawing/2014/main" id="{017D3824-991A-4603-87FD-020767D0A245}"/>
                </a:ext>
              </a:extLst>
            </p:cNvPr>
            <p:cNvSpPr/>
            <p:nvPr/>
          </p:nvSpPr>
          <p:spPr>
            <a:xfrm>
              <a:off x="2227091" y="2064990"/>
              <a:ext cx="4022284" cy="40222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grpSp>
        <p:nvGrpSpPr>
          <p:cNvPr id="23" name="组合 22">
            <a:extLst>
              <a:ext uri="{FF2B5EF4-FFF2-40B4-BE49-F238E27FC236}">
                <a16:creationId xmlns:a16="http://schemas.microsoft.com/office/drawing/2014/main" id="{DA2A80B3-7E98-406B-87D0-7D232D185C1F}"/>
              </a:ext>
            </a:extLst>
          </p:cNvPr>
          <p:cNvGrpSpPr/>
          <p:nvPr/>
        </p:nvGrpSpPr>
        <p:grpSpPr>
          <a:xfrm>
            <a:off x="6096000" y="1099840"/>
            <a:ext cx="3209522" cy="3209507"/>
            <a:chOff x="2035024" y="1872921"/>
            <a:chExt cx="4406416" cy="4406396"/>
          </a:xfrm>
        </p:grpSpPr>
        <p:sp>
          <p:nvSpPr>
            <p:cNvPr id="24" name="íṥļîḓê">
              <a:extLst>
                <a:ext uri="{FF2B5EF4-FFF2-40B4-BE49-F238E27FC236}">
                  <a16:creationId xmlns:a16="http://schemas.microsoft.com/office/drawing/2014/main" id="{82A9D3A3-1630-4E16-B800-371B1A12F845}"/>
                </a:ext>
              </a:extLst>
            </p:cNvPr>
            <p:cNvSpPr/>
            <p:nvPr/>
          </p:nvSpPr>
          <p:spPr>
            <a:xfrm>
              <a:off x="2035024" y="1872921"/>
              <a:ext cx="4406416" cy="4406396"/>
            </a:xfrm>
            <a:prstGeom prst="ellipse">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25" name="íṥlíḓê">
              <a:extLst>
                <a:ext uri="{FF2B5EF4-FFF2-40B4-BE49-F238E27FC236}">
                  <a16:creationId xmlns:a16="http://schemas.microsoft.com/office/drawing/2014/main" id="{6B48F680-2B94-47E6-9BE5-640B18854832}"/>
                </a:ext>
              </a:extLst>
            </p:cNvPr>
            <p:cNvSpPr/>
            <p:nvPr/>
          </p:nvSpPr>
          <p:spPr>
            <a:xfrm>
              <a:off x="2227091" y="2064990"/>
              <a:ext cx="4022284" cy="4022263"/>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grpSp>
      <p:sp>
        <p:nvSpPr>
          <p:cNvPr id="29" name="ïśļiḑé">
            <a:extLst>
              <a:ext uri="{FF2B5EF4-FFF2-40B4-BE49-F238E27FC236}">
                <a16:creationId xmlns:a16="http://schemas.microsoft.com/office/drawing/2014/main" id="{B0A3DBA2-4FFB-4BD0-B6AB-1971ECB626DE}"/>
              </a:ext>
            </a:extLst>
          </p:cNvPr>
          <p:cNvSpPr/>
          <p:nvPr/>
        </p:nvSpPr>
        <p:spPr>
          <a:xfrm>
            <a:off x="7515930" y="1537864"/>
            <a:ext cx="409044" cy="393384"/>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30" name="文本框 29">
            <a:extLst>
              <a:ext uri="{FF2B5EF4-FFF2-40B4-BE49-F238E27FC236}">
                <a16:creationId xmlns:a16="http://schemas.microsoft.com/office/drawing/2014/main" id="{44B76E1E-41C6-4111-8900-223219F0AB6F}"/>
              </a:ext>
            </a:extLst>
          </p:cNvPr>
          <p:cNvSpPr txBox="1"/>
          <p:nvPr/>
        </p:nvSpPr>
        <p:spPr>
          <a:xfrm>
            <a:off x="3000085" y="1930449"/>
            <a:ext cx="2747902" cy="1636025"/>
          </a:xfrm>
          <a:prstGeom prst="rect">
            <a:avLst/>
          </a:prstGeom>
          <a:noFill/>
        </p:spPr>
        <p:txBody>
          <a:bodyPr wrap="square" rtlCol="0">
            <a:spAutoFit/>
          </a:bodyPr>
          <a:lstStyle/>
          <a:p>
            <a:pPr lvl="0">
              <a:lnSpc>
                <a:spcPct val="114000"/>
              </a:lnSpc>
              <a:defRPr/>
            </a:pPr>
            <a:r>
              <a:rPr lang="en-US" altLang="zh-CN" b="1" dirty="0">
                <a:solidFill>
                  <a:prstClr val="white"/>
                </a:solidFill>
                <a:cs typeface="+mn-ea"/>
              </a:rPr>
              <a:t>            Types</a:t>
            </a:r>
            <a:endParaRPr lang="en-US" altLang="zh-CN" b="1" noProof="0" dirty="0">
              <a:solidFill>
                <a:prstClr val="white"/>
              </a:solidFill>
              <a:latin typeface="Arial"/>
              <a:cs typeface="+mn-ea"/>
            </a:endParaRPr>
          </a:p>
          <a:p>
            <a:pPr lvl="0">
              <a:lnSpc>
                <a:spcPct val="114000"/>
              </a:lnSpc>
              <a:defRPr/>
            </a:pPr>
            <a:r>
              <a:rPr lang="en-US" altLang="zh-CN" sz="1400" b="1" dirty="0">
                <a:solidFill>
                  <a:prstClr val="white"/>
                </a:solidFill>
                <a:cs typeface="+mn-ea"/>
              </a:rPr>
              <a:t>1</a:t>
            </a:r>
            <a:r>
              <a:rPr lang="zh-CN" altLang="en-US" sz="1400" b="1" dirty="0">
                <a:solidFill>
                  <a:prstClr val="white"/>
                </a:solidFill>
                <a:cs typeface="+mn-ea"/>
              </a:rPr>
              <a:t>、</a:t>
            </a:r>
            <a:r>
              <a:rPr lang="en-US" altLang="zh-CN" sz="1400" b="1" dirty="0">
                <a:solidFill>
                  <a:prstClr val="white"/>
                </a:solidFill>
                <a:cs typeface="+mn-ea"/>
              </a:rPr>
              <a:t>Device family pack</a:t>
            </a:r>
          </a:p>
          <a:p>
            <a:pPr lvl="0">
              <a:lnSpc>
                <a:spcPct val="114000"/>
              </a:lnSpc>
              <a:defRPr/>
            </a:pPr>
            <a:r>
              <a:rPr lang="en-US" altLang="zh-CN" sz="1400" b="1" dirty="0">
                <a:solidFill>
                  <a:prstClr val="white"/>
                </a:solidFill>
                <a:cs typeface="+mn-ea"/>
              </a:rPr>
              <a:t>2</a:t>
            </a:r>
            <a:r>
              <a:rPr lang="zh-CN" altLang="en-US" sz="1400" b="1" dirty="0">
                <a:solidFill>
                  <a:prstClr val="white"/>
                </a:solidFill>
                <a:cs typeface="+mn-ea"/>
              </a:rPr>
              <a:t>、</a:t>
            </a:r>
            <a:r>
              <a:rPr lang="en-US" altLang="zh-CN" sz="1400" b="1" dirty="0">
                <a:solidFill>
                  <a:prstClr val="white"/>
                </a:solidFill>
                <a:cs typeface="+mn-ea"/>
              </a:rPr>
              <a:t>Board level support pack</a:t>
            </a:r>
          </a:p>
          <a:p>
            <a:pPr lvl="0">
              <a:lnSpc>
                <a:spcPct val="114000"/>
              </a:lnSpc>
              <a:defRPr/>
            </a:pPr>
            <a:r>
              <a:rPr lang="en-US" altLang="zh-CN" sz="1400" b="1" dirty="0">
                <a:solidFill>
                  <a:prstClr val="white"/>
                </a:solidFill>
                <a:cs typeface="+mn-ea"/>
              </a:rPr>
              <a:t>3</a:t>
            </a:r>
            <a:r>
              <a:rPr lang="zh-CN" altLang="en-US" sz="1400" b="1" dirty="0">
                <a:solidFill>
                  <a:prstClr val="white"/>
                </a:solidFill>
                <a:cs typeface="+mn-ea"/>
              </a:rPr>
              <a:t>、</a:t>
            </a:r>
            <a:r>
              <a:rPr lang="en-US" altLang="zh-CN" sz="1400" b="1" dirty="0">
                <a:solidFill>
                  <a:prstClr val="white"/>
                </a:solidFill>
                <a:cs typeface="+mn-ea"/>
              </a:rPr>
              <a:t>CMSIS pack</a:t>
            </a:r>
          </a:p>
          <a:p>
            <a:pPr lvl="0">
              <a:lnSpc>
                <a:spcPct val="114000"/>
              </a:lnSpc>
              <a:defRPr/>
            </a:pPr>
            <a:r>
              <a:rPr lang="en-US" altLang="zh-CN" sz="1400" b="1" dirty="0">
                <a:solidFill>
                  <a:prstClr val="white"/>
                </a:solidFill>
                <a:cs typeface="+mn-ea"/>
              </a:rPr>
              <a:t>4</a:t>
            </a:r>
            <a:r>
              <a:rPr lang="zh-CN" altLang="en-US" sz="1400" b="1" dirty="0">
                <a:solidFill>
                  <a:prstClr val="white"/>
                </a:solidFill>
                <a:cs typeface="+mn-ea"/>
              </a:rPr>
              <a:t>、</a:t>
            </a:r>
            <a:r>
              <a:rPr lang="en-US" altLang="zh-CN" sz="1400" b="1" dirty="0">
                <a:solidFill>
                  <a:prstClr val="white"/>
                </a:solidFill>
                <a:cs typeface="+mn-ea"/>
              </a:rPr>
              <a:t>Middleware pack</a:t>
            </a:r>
          </a:p>
          <a:p>
            <a:pPr lvl="0">
              <a:lnSpc>
                <a:spcPct val="114000"/>
              </a:lnSpc>
              <a:defRPr/>
            </a:pPr>
            <a:r>
              <a:rPr lang="en-US" altLang="zh-CN" sz="1400" b="1" dirty="0">
                <a:solidFill>
                  <a:prstClr val="white"/>
                </a:solidFill>
                <a:cs typeface="+mn-ea"/>
              </a:rPr>
              <a:t>5</a:t>
            </a:r>
            <a:r>
              <a:rPr lang="zh-CN" altLang="en-US" sz="1400" b="1" dirty="0">
                <a:solidFill>
                  <a:prstClr val="white"/>
                </a:solidFill>
                <a:cs typeface="+mn-ea"/>
              </a:rPr>
              <a:t>、</a:t>
            </a:r>
            <a:r>
              <a:rPr lang="en-US" altLang="zh-CN" sz="1400" b="1" dirty="0">
                <a:solidFill>
                  <a:prstClr val="white"/>
                </a:solidFill>
                <a:cs typeface="+mn-ea"/>
              </a:rPr>
              <a:t>Internal components</a:t>
            </a:r>
            <a:endParaRPr kumimoji="0" lang="en-US" altLang="zh-CN" sz="1400" b="1" i="0" u="none" strike="noStrike" kern="1200" cap="none" spc="0" normalizeH="0" baseline="0" noProof="0" dirty="0">
              <a:ln>
                <a:noFill/>
              </a:ln>
              <a:solidFill>
                <a:prstClr val="white"/>
              </a:solidFill>
              <a:effectLst/>
              <a:uLnTx/>
              <a:uFillTx/>
              <a:latin typeface="Arial"/>
              <a:cs typeface="+mn-ea"/>
            </a:endParaRPr>
          </a:p>
        </p:txBody>
      </p:sp>
      <p:sp>
        <p:nvSpPr>
          <p:cNvPr id="33" name="文本框 32">
            <a:extLst>
              <a:ext uri="{FF2B5EF4-FFF2-40B4-BE49-F238E27FC236}">
                <a16:creationId xmlns:a16="http://schemas.microsoft.com/office/drawing/2014/main" id="{6A1AB386-C586-4073-AC9F-7F404E365590}"/>
              </a:ext>
            </a:extLst>
          </p:cNvPr>
          <p:cNvSpPr txBox="1"/>
          <p:nvPr/>
        </p:nvSpPr>
        <p:spPr>
          <a:xfrm>
            <a:off x="6414290" y="2053238"/>
            <a:ext cx="2751337" cy="1390445"/>
          </a:xfrm>
          <a:prstGeom prst="rect">
            <a:avLst/>
          </a:prstGeom>
          <a:noFill/>
        </p:spPr>
        <p:txBody>
          <a:bodyPr wrap="square" rtlCol="0">
            <a:spAutoFit/>
          </a:bodyPr>
          <a:lstStyle/>
          <a:p>
            <a:pPr lvl="0">
              <a:lnSpc>
                <a:spcPct val="114000"/>
              </a:lnSpc>
              <a:defRPr/>
            </a:pPr>
            <a:r>
              <a:rPr lang="en-US" altLang="zh-CN" b="1" dirty="0">
                <a:solidFill>
                  <a:prstClr val="white"/>
                </a:solidFill>
                <a:cs typeface="+mn-ea"/>
              </a:rPr>
              <a:t>         Advantages</a:t>
            </a:r>
          </a:p>
          <a:p>
            <a:pPr lvl="0">
              <a:lnSpc>
                <a:spcPct val="114000"/>
              </a:lnSpc>
              <a:defRPr/>
            </a:pPr>
            <a:r>
              <a:rPr lang="en-US" altLang="zh-CN" sz="1400" b="1" dirty="0">
                <a:solidFill>
                  <a:prstClr val="white"/>
                </a:solidFill>
                <a:cs typeface="+mn-ea"/>
              </a:rPr>
              <a:t>1. increase in productivity.</a:t>
            </a:r>
          </a:p>
          <a:p>
            <a:pPr lvl="0">
              <a:lnSpc>
                <a:spcPct val="114000"/>
              </a:lnSpc>
              <a:defRPr/>
            </a:pPr>
            <a:r>
              <a:rPr lang="en-US" altLang="zh-CN" sz="1400" b="1" dirty="0">
                <a:solidFill>
                  <a:prstClr val="white"/>
                </a:solidFill>
                <a:cs typeface="+mn-ea"/>
              </a:rPr>
              <a:t>2. increased flexibility.</a:t>
            </a:r>
          </a:p>
          <a:p>
            <a:pPr lvl="0">
              <a:lnSpc>
                <a:spcPct val="114000"/>
              </a:lnSpc>
              <a:defRPr/>
            </a:pPr>
            <a:r>
              <a:rPr lang="en-US" altLang="zh-CN" sz="1400" b="1" dirty="0">
                <a:solidFill>
                  <a:prstClr val="white"/>
                </a:solidFill>
                <a:cs typeface="+mn-ea"/>
              </a:rPr>
              <a:t>3. simplified maintenance </a:t>
            </a:r>
          </a:p>
          <a:p>
            <a:pPr lvl="0">
              <a:lnSpc>
                <a:spcPct val="114000"/>
              </a:lnSpc>
              <a:defRPr/>
            </a:pPr>
            <a:r>
              <a:rPr lang="en-US" altLang="zh-CN" sz="1400" b="1" dirty="0">
                <a:solidFill>
                  <a:prstClr val="white"/>
                </a:solidFill>
                <a:cs typeface="+mn-ea"/>
              </a:rPr>
              <a:t>     of long-term projects.</a:t>
            </a:r>
          </a:p>
        </p:txBody>
      </p:sp>
      <p:sp>
        <p:nvSpPr>
          <p:cNvPr id="39" name="ïśļiḑé">
            <a:extLst>
              <a:ext uri="{FF2B5EF4-FFF2-40B4-BE49-F238E27FC236}">
                <a16:creationId xmlns:a16="http://schemas.microsoft.com/office/drawing/2014/main" id="{325D9E3B-3ACD-4721-8DBB-7B0CD0104430}"/>
              </a:ext>
            </a:extLst>
          </p:cNvPr>
          <p:cNvSpPr/>
          <p:nvPr/>
        </p:nvSpPr>
        <p:spPr>
          <a:xfrm>
            <a:off x="3964992" y="1574144"/>
            <a:ext cx="409044" cy="320824"/>
          </a:xfrm>
          <a:custGeom>
            <a:avLst/>
            <a:gdLst>
              <a:gd name="connsiteX0" fmla="*/ 194066 w 609218"/>
              <a:gd name="connsiteY0" fmla="*/ 253381 h 477827"/>
              <a:gd name="connsiteX1" fmla="*/ 351654 w 609218"/>
              <a:gd name="connsiteY1" fmla="*/ 408172 h 477827"/>
              <a:gd name="connsiteX2" fmla="*/ 405906 w 609218"/>
              <a:gd name="connsiteY2" fmla="*/ 408172 h 477827"/>
              <a:gd name="connsiteX3" fmla="*/ 405906 w 609218"/>
              <a:gd name="connsiteY3" fmla="*/ 477827 h 477827"/>
              <a:gd name="connsiteX4" fmla="*/ 217317 w 609218"/>
              <a:gd name="connsiteY4" fmla="*/ 477827 h 477827"/>
              <a:gd name="connsiteX5" fmla="*/ 217317 w 609218"/>
              <a:gd name="connsiteY5" fmla="*/ 408172 h 477827"/>
              <a:gd name="connsiteX6" fmla="*/ 237984 w 609218"/>
              <a:gd name="connsiteY6" fmla="*/ 408172 h 477827"/>
              <a:gd name="connsiteX7" fmla="*/ 137231 w 609218"/>
              <a:gd name="connsiteY7" fmla="*/ 307558 h 477827"/>
              <a:gd name="connsiteX8" fmla="*/ 173399 w 609218"/>
              <a:gd name="connsiteY8" fmla="*/ 286919 h 477827"/>
              <a:gd name="connsiteX9" fmla="*/ 194066 w 609218"/>
              <a:gd name="connsiteY9" fmla="*/ 253381 h 477827"/>
              <a:gd name="connsiteX10" fmla="*/ 91763 w 609218"/>
              <a:gd name="connsiteY10" fmla="*/ 157485 h 477827"/>
              <a:gd name="connsiteX11" fmla="*/ 129378 w 609218"/>
              <a:gd name="connsiteY11" fmla="*/ 195100 h 477827"/>
              <a:gd name="connsiteX12" fmla="*/ 91763 w 609218"/>
              <a:gd name="connsiteY12" fmla="*/ 232715 h 477827"/>
              <a:gd name="connsiteX13" fmla="*/ 54148 w 609218"/>
              <a:gd name="connsiteY13" fmla="*/ 195100 h 477827"/>
              <a:gd name="connsiteX14" fmla="*/ 91763 w 609218"/>
              <a:gd name="connsiteY14" fmla="*/ 157485 h 477827"/>
              <a:gd name="connsiteX15" fmla="*/ 90471 w 609218"/>
              <a:gd name="connsiteY15" fmla="*/ 126600 h 477827"/>
              <a:gd name="connsiteX16" fmla="*/ 20679 w 609218"/>
              <a:gd name="connsiteY16" fmla="*/ 196391 h 477827"/>
              <a:gd name="connsiteX17" fmla="*/ 90471 w 609218"/>
              <a:gd name="connsiteY17" fmla="*/ 266182 h 477827"/>
              <a:gd name="connsiteX18" fmla="*/ 160262 w 609218"/>
              <a:gd name="connsiteY18" fmla="*/ 196391 h 477827"/>
              <a:gd name="connsiteX19" fmla="*/ 90471 w 609218"/>
              <a:gd name="connsiteY19" fmla="*/ 126600 h 477827"/>
              <a:gd name="connsiteX20" fmla="*/ 90471 w 609218"/>
              <a:gd name="connsiteY20" fmla="*/ 103336 h 477827"/>
              <a:gd name="connsiteX21" fmla="*/ 183526 w 609218"/>
              <a:gd name="connsiteY21" fmla="*/ 196391 h 477827"/>
              <a:gd name="connsiteX22" fmla="*/ 90471 w 609218"/>
              <a:gd name="connsiteY22" fmla="*/ 286861 h 477827"/>
              <a:gd name="connsiteX23" fmla="*/ 0 w 609218"/>
              <a:gd name="connsiteY23" fmla="*/ 196391 h 477827"/>
              <a:gd name="connsiteX24" fmla="*/ 90471 w 609218"/>
              <a:gd name="connsiteY24" fmla="*/ 103336 h 477827"/>
              <a:gd name="connsiteX25" fmla="*/ 473359 w 609218"/>
              <a:gd name="connsiteY25" fmla="*/ 0 h 477827"/>
              <a:gd name="connsiteX26" fmla="*/ 589810 w 609218"/>
              <a:gd name="connsiteY26" fmla="*/ 38732 h 477827"/>
              <a:gd name="connsiteX27" fmla="*/ 594985 w 609218"/>
              <a:gd name="connsiteY27" fmla="*/ 51643 h 477827"/>
              <a:gd name="connsiteX28" fmla="*/ 589810 w 609218"/>
              <a:gd name="connsiteY28" fmla="*/ 56807 h 477827"/>
              <a:gd name="connsiteX29" fmla="*/ 584634 w 609218"/>
              <a:gd name="connsiteY29" fmla="*/ 56807 h 477827"/>
              <a:gd name="connsiteX30" fmla="*/ 473359 w 609218"/>
              <a:gd name="connsiteY30" fmla="*/ 20657 h 477827"/>
              <a:gd name="connsiteX31" fmla="*/ 431954 w 609218"/>
              <a:gd name="connsiteY31" fmla="*/ 74882 h 477827"/>
              <a:gd name="connsiteX32" fmla="*/ 447481 w 609218"/>
              <a:gd name="connsiteY32" fmla="*/ 144600 h 477827"/>
              <a:gd name="connsiteX33" fmla="*/ 509588 w 609218"/>
              <a:gd name="connsiteY33" fmla="*/ 178168 h 477827"/>
              <a:gd name="connsiteX34" fmla="*/ 592397 w 609218"/>
              <a:gd name="connsiteY34" fmla="*/ 95539 h 477827"/>
              <a:gd name="connsiteX35" fmla="*/ 605336 w 609218"/>
              <a:gd name="connsiteY35" fmla="*/ 95539 h 477827"/>
              <a:gd name="connsiteX36" fmla="*/ 605336 w 609218"/>
              <a:gd name="connsiteY36" fmla="*/ 108450 h 477827"/>
              <a:gd name="connsiteX37" fmla="*/ 517351 w 609218"/>
              <a:gd name="connsiteY37" fmla="*/ 196243 h 477827"/>
              <a:gd name="connsiteX38" fmla="*/ 512176 w 609218"/>
              <a:gd name="connsiteY38" fmla="*/ 198825 h 477827"/>
              <a:gd name="connsiteX39" fmla="*/ 507000 w 609218"/>
              <a:gd name="connsiteY39" fmla="*/ 196243 h 477827"/>
              <a:gd name="connsiteX40" fmla="*/ 452657 w 609218"/>
              <a:gd name="connsiteY40" fmla="*/ 170421 h 477827"/>
              <a:gd name="connsiteX41" fmla="*/ 421603 w 609218"/>
              <a:gd name="connsiteY41" fmla="*/ 178168 h 477827"/>
              <a:gd name="connsiteX42" fmla="*/ 416427 w 609218"/>
              <a:gd name="connsiteY42" fmla="*/ 157511 h 477827"/>
              <a:gd name="connsiteX43" fmla="*/ 199053 w 609218"/>
              <a:gd name="connsiteY43" fmla="*/ 209153 h 477827"/>
              <a:gd name="connsiteX44" fmla="*/ 199053 w 609218"/>
              <a:gd name="connsiteY44" fmla="*/ 165257 h 477827"/>
              <a:gd name="connsiteX45" fmla="*/ 183526 w 609218"/>
              <a:gd name="connsiteY45" fmla="*/ 129107 h 477827"/>
              <a:gd name="connsiteX46" fmla="*/ 398313 w 609218"/>
              <a:gd name="connsiteY46" fmla="*/ 80046 h 477827"/>
              <a:gd name="connsiteX47" fmla="*/ 393137 w 609218"/>
              <a:gd name="connsiteY47" fmla="*/ 61972 h 477827"/>
              <a:gd name="connsiteX48" fmla="*/ 424191 w 609218"/>
              <a:gd name="connsiteY48" fmla="*/ 54225 h 477827"/>
              <a:gd name="connsiteX49" fmla="*/ 463008 w 609218"/>
              <a:gd name="connsiteY49" fmla="*/ 2582 h 477827"/>
              <a:gd name="connsiteX50" fmla="*/ 473359 w 609218"/>
              <a:gd name="connsiteY50" fmla="*/ 0 h 47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218" h="477827">
                <a:moveTo>
                  <a:pt x="194066" y="253381"/>
                </a:moveTo>
                <a:lnTo>
                  <a:pt x="351654" y="408172"/>
                </a:lnTo>
                <a:lnTo>
                  <a:pt x="405906" y="408172"/>
                </a:lnTo>
                <a:lnTo>
                  <a:pt x="405906" y="477827"/>
                </a:lnTo>
                <a:lnTo>
                  <a:pt x="217317" y="477827"/>
                </a:lnTo>
                <a:lnTo>
                  <a:pt x="217317" y="408172"/>
                </a:lnTo>
                <a:lnTo>
                  <a:pt x="237984" y="408172"/>
                </a:lnTo>
                <a:lnTo>
                  <a:pt x="137231" y="307558"/>
                </a:lnTo>
                <a:cubicBezTo>
                  <a:pt x="150148" y="304978"/>
                  <a:pt x="163065" y="297239"/>
                  <a:pt x="173399" y="286919"/>
                </a:cubicBezTo>
                <a:cubicBezTo>
                  <a:pt x="183732" y="276600"/>
                  <a:pt x="191483" y="266280"/>
                  <a:pt x="194066" y="253381"/>
                </a:cubicBezTo>
                <a:close/>
                <a:moveTo>
                  <a:pt x="91763" y="157485"/>
                </a:moveTo>
                <a:cubicBezTo>
                  <a:pt x="112537" y="157485"/>
                  <a:pt x="129378" y="174326"/>
                  <a:pt x="129378" y="195100"/>
                </a:cubicBezTo>
                <a:cubicBezTo>
                  <a:pt x="129378" y="215874"/>
                  <a:pt x="112537" y="232715"/>
                  <a:pt x="91763" y="232715"/>
                </a:cubicBezTo>
                <a:cubicBezTo>
                  <a:pt x="70989" y="232715"/>
                  <a:pt x="54148" y="215874"/>
                  <a:pt x="54148" y="195100"/>
                </a:cubicBezTo>
                <a:cubicBezTo>
                  <a:pt x="54148" y="174326"/>
                  <a:pt x="70989" y="157485"/>
                  <a:pt x="91763" y="157485"/>
                </a:cubicBezTo>
                <a:close/>
                <a:moveTo>
                  <a:pt x="90471" y="126600"/>
                </a:moveTo>
                <a:cubicBezTo>
                  <a:pt x="51697" y="126600"/>
                  <a:pt x="20679" y="157618"/>
                  <a:pt x="20679" y="196391"/>
                </a:cubicBezTo>
                <a:cubicBezTo>
                  <a:pt x="20679" y="232579"/>
                  <a:pt x="51697" y="266182"/>
                  <a:pt x="90471" y="266182"/>
                </a:cubicBezTo>
                <a:cubicBezTo>
                  <a:pt x="129244" y="266182"/>
                  <a:pt x="160262" y="232579"/>
                  <a:pt x="160262" y="196391"/>
                </a:cubicBezTo>
                <a:cubicBezTo>
                  <a:pt x="160262" y="157618"/>
                  <a:pt x="129244" y="126600"/>
                  <a:pt x="90471" y="126600"/>
                </a:cubicBezTo>
                <a:close/>
                <a:moveTo>
                  <a:pt x="90471" y="103336"/>
                </a:moveTo>
                <a:cubicBezTo>
                  <a:pt x="142168" y="103336"/>
                  <a:pt x="183526" y="144694"/>
                  <a:pt x="183526" y="196391"/>
                </a:cubicBezTo>
                <a:cubicBezTo>
                  <a:pt x="183526" y="245503"/>
                  <a:pt x="142168" y="286861"/>
                  <a:pt x="90471" y="286861"/>
                </a:cubicBezTo>
                <a:cubicBezTo>
                  <a:pt x="41358" y="286861"/>
                  <a:pt x="0" y="245503"/>
                  <a:pt x="0" y="196391"/>
                </a:cubicBezTo>
                <a:cubicBezTo>
                  <a:pt x="0" y="144694"/>
                  <a:pt x="41358" y="103336"/>
                  <a:pt x="90471" y="103336"/>
                </a:cubicBezTo>
                <a:close/>
                <a:moveTo>
                  <a:pt x="473359" y="0"/>
                </a:moveTo>
                <a:lnTo>
                  <a:pt x="589810" y="38732"/>
                </a:lnTo>
                <a:cubicBezTo>
                  <a:pt x="594985" y="41314"/>
                  <a:pt x="597573" y="46479"/>
                  <a:pt x="594985" y="51643"/>
                </a:cubicBezTo>
                <a:cubicBezTo>
                  <a:pt x="594985" y="54225"/>
                  <a:pt x="592397" y="56807"/>
                  <a:pt x="589810" y="56807"/>
                </a:cubicBezTo>
                <a:cubicBezTo>
                  <a:pt x="587222" y="56807"/>
                  <a:pt x="584634" y="56807"/>
                  <a:pt x="584634" y="56807"/>
                </a:cubicBezTo>
                <a:lnTo>
                  <a:pt x="473359" y="20657"/>
                </a:lnTo>
                <a:lnTo>
                  <a:pt x="431954" y="74882"/>
                </a:lnTo>
                <a:lnTo>
                  <a:pt x="447481" y="144600"/>
                </a:lnTo>
                <a:lnTo>
                  <a:pt x="509588" y="178168"/>
                </a:lnTo>
                <a:lnTo>
                  <a:pt x="592397" y="95539"/>
                </a:lnTo>
                <a:cubicBezTo>
                  <a:pt x="597573" y="92957"/>
                  <a:pt x="602749" y="92957"/>
                  <a:pt x="605336" y="95539"/>
                </a:cubicBezTo>
                <a:cubicBezTo>
                  <a:pt x="610512" y="100704"/>
                  <a:pt x="610512" y="105868"/>
                  <a:pt x="605336" y="108450"/>
                </a:cubicBezTo>
                <a:lnTo>
                  <a:pt x="517351" y="196243"/>
                </a:lnTo>
                <a:cubicBezTo>
                  <a:pt x="517351" y="196243"/>
                  <a:pt x="514764" y="198825"/>
                  <a:pt x="512176" y="198825"/>
                </a:cubicBezTo>
                <a:cubicBezTo>
                  <a:pt x="512176" y="198825"/>
                  <a:pt x="509588" y="198825"/>
                  <a:pt x="507000" y="196243"/>
                </a:cubicBezTo>
                <a:lnTo>
                  <a:pt x="452657" y="170421"/>
                </a:lnTo>
                <a:lnTo>
                  <a:pt x="421603" y="178168"/>
                </a:lnTo>
                <a:lnTo>
                  <a:pt x="416427" y="157511"/>
                </a:lnTo>
                <a:lnTo>
                  <a:pt x="199053" y="209153"/>
                </a:lnTo>
                <a:cubicBezTo>
                  <a:pt x="201641" y="193660"/>
                  <a:pt x="201641" y="180750"/>
                  <a:pt x="199053" y="165257"/>
                </a:cubicBezTo>
                <a:cubicBezTo>
                  <a:pt x="196465" y="152346"/>
                  <a:pt x="191289" y="139436"/>
                  <a:pt x="183526" y="129107"/>
                </a:cubicBezTo>
                <a:lnTo>
                  <a:pt x="398313" y="80046"/>
                </a:lnTo>
                <a:lnTo>
                  <a:pt x="393137" y="61972"/>
                </a:lnTo>
                <a:lnTo>
                  <a:pt x="424191" y="54225"/>
                </a:lnTo>
                <a:lnTo>
                  <a:pt x="463008" y="2582"/>
                </a:lnTo>
                <a:cubicBezTo>
                  <a:pt x="465596" y="0"/>
                  <a:pt x="468183" y="0"/>
                  <a:pt x="473359" y="0"/>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cs typeface="+mn-ea"/>
            </a:endParaRPr>
          </a:p>
        </p:txBody>
      </p:sp>
      <p:sp>
        <p:nvSpPr>
          <p:cNvPr id="2" name="日期占位符 1">
            <a:extLst>
              <a:ext uri="{FF2B5EF4-FFF2-40B4-BE49-F238E27FC236}">
                <a16:creationId xmlns:a16="http://schemas.microsoft.com/office/drawing/2014/main" id="{ECAD14F3-AE62-4D75-A014-2EEFDB1822CB}"/>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1E8FEE40-7631-4141-BBD7-E9F1598196B6}"/>
              </a:ext>
            </a:extLst>
          </p:cNvPr>
          <p:cNvSpPr>
            <a:spLocks noGrp="1"/>
          </p:cNvSpPr>
          <p:nvPr>
            <p:ph type="sldNum" sz="quarter" idx="16"/>
          </p:nvPr>
        </p:nvSpPr>
        <p:spPr/>
        <p:txBody>
          <a:bodyPr/>
          <a:lstStyle/>
          <a:p>
            <a:fld id="{C79ECAFE-A460-4E13-ABCB-32CAE6136244}" type="slidenum">
              <a:rPr lang="zh-CN" altLang="en-US" smtClean="0"/>
              <a:pPr/>
              <a:t>5</a:t>
            </a:fld>
            <a:endParaRPr lang="zh-CN" altLang="en-US" dirty="0"/>
          </a:p>
        </p:txBody>
      </p:sp>
      <p:sp>
        <p:nvSpPr>
          <p:cNvPr id="6" name="Rectangle 2">
            <a:extLst>
              <a:ext uri="{FF2B5EF4-FFF2-40B4-BE49-F238E27FC236}">
                <a16:creationId xmlns:a16="http://schemas.microsoft.com/office/drawing/2014/main" id="{6B5E59F7-EC06-4BF9-BF2F-0317B42DE260}"/>
              </a:ext>
            </a:extLst>
          </p:cNvPr>
          <p:cNvSpPr>
            <a:spLocks noChangeArrowheads="1"/>
          </p:cNvSpPr>
          <p:nvPr/>
        </p:nvSpPr>
        <p:spPr bwMode="auto">
          <a:xfrm>
            <a:off x="1899822" y="5019814"/>
            <a:ext cx="175462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6" name="文本框 25">
            <a:extLst>
              <a:ext uri="{FF2B5EF4-FFF2-40B4-BE49-F238E27FC236}">
                <a16:creationId xmlns:a16="http://schemas.microsoft.com/office/drawing/2014/main" id="{6B3276B7-54AA-4B39-B0D3-C0B58FB65CDB}"/>
              </a:ext>
            </a:extLst>
          </p:cNvPr>
          <p:cNvSpPr txBox="1"/>
          <p:nvPr/>
        </p:nvSpPr>
        <p:spPr>
          <a:xfrm>
            <a:off x="0" y="5065994"/>
            <a:ext cx="2351314" cy="452432"/>
          </a:xfrm>
          <a:prstGeom prst="rect">
            <a:avLst/>
          </a:prstGeom>
          <a:noFill/>
        </p:spPr>
        <p:txBody>
          <a:bodyPr wrap="square" lIns="0" rIns="0" rtlCol="0">
            <a:spAutoFit/>
          </a:bodyPr>
          <a:lstStyle/>
          <a:p>
            <a:pPr lvl="0">
              <a:lnSpc>
                <a:spcPct val="130000"/>
              </a:lnSpc>
              <a:defRPr/>
            </a:pPr>
            <a:r>
              <a:rPr lang="en-US" altLang="zh-CN" dirty="0">
                <a:latin typeface="+mn-ea"/>
                <a:cs typeface="+mn-ea"/>
              </a:rPr>
              <a:t>Production process: </a:t>
            </a:r>
            <a:endParaRPr kumimoji="0" lang="zh-CN" altLang="en-US" sz="1800" b="0" i="0" u="none" strike="noStrike" kern="1200" cap="none" spc="0" normalizeH="0" baseline="0" noProof="0" dirty="0">
              <a:ln>
                <a:noFill/>
              </a:ln>
              <a:effectLst/>
              <a:uLnTx/>
              <a:uFillTx/>
              <a:latin typeface="+mn-ea"/>
              <a:cs typeface="+mn-ea"/>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204" y="4492110"/>
            <a:ext cx="9228137"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494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D3E6652-A975-4BF3-B275-D804D05392D3}"/>
              </a:ext>
            </a:extLst>
          </p:cNvPr>
          <p:cNvSpPr>
            <a:spLocks noGrp="1"/>
          </p:cNvSpPr>
          <p:nvPr>
            <p:ph type="body" sz="quarter" idx="10"/>
          </p:nvPr>
        </p:nvSpPr>
        <p:spPr/>
        <p:txBody>
          <a:bodyPr/>
          <a:lstStyle/>
          <a:p>
            <a:pPr lvl="0">
              <a:defRPr/>
            </a:pPr>
            <a:r>
              <a:rPr lang="en-US" altLang="zh-CN" sz="3600" dirty="0">
                <a:solidFill>
                  <a:srgbClr val="445437"/>
                </a:solidFill>
                <a:cs typeface="+mn-ea"/>
              </a:rPr>
              <a:t>Design solutions</a:t>
            </a:r>
            <a:endParaRPr lang="zh-CN" altLang="en-US" sz="3600" spc="0" dirty="0">
              <a:solidFill>
                <a:srgbClr val="445437"/>
              </a:solidFill>
              <a:cs typeface="+mn-ea"/>
            </a:endParaRPr>
          </a:p>
        </p:txBody>
      </p:sp>
      <p:sp>
        <p:nvSpPr>
          <p:cNvPr id="4" name="日期占位符 3">
            <a:extLst>
              <a:ext uri="{FF2B5EF4-FFF2-40B4-BE49-F238E27FC236}">
                <a16:creationId xmlns:a16="http://schemas.microsoft.com/office/drawing/2014/main" id="{B5C25C8D-E130-4B86-A5B3-6F0EB43F30E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a:ln>
                  <a:noFill/>
                </a:ln>
                <a:solidFill>
                  <a:srgbClr val="445437"/>
                </a:solidFill>
                <a:effectLst/>
                <a:uLnTx/>
                <a:uFillTx/>
                <a:latin typeface="Microsoft YaHei"/>
                <a:ea typeface="Microsoft YaHei"/>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cs"/>
            </a:endParaRPr>
          </a:p>
        </p:txBody>
      </p:sp>
      <p:pic>
        <p:nvPicPr>
          <p:cNvPr id="7" name="图片 6">
            <a:extLst>
              <a:ext uri="{FF2B5EF4-FFF2-40B4-BE49-F238E27FC236}">
                <a16:creationId xmlns:a16="http://schemas.microsoft.com/office/drawing/2014/main" id="{6D55B5A4-CBC6-495A-8FE1-D5F33DFED01E}"/>
              </a:ext>
            </a:extLst>
          </p:cNvPr>
          <p:cNvPicPr>
            <a:picLocks noChangeAspect="1"/>
          </p:cNvPicPr>
          <p:nvPr/>
        </p:nvPicPr>
        <p:blipFill>
          <a:blip r:embed="rId2"/>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3732099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a:xfrm>
            <a:off x="1216933" y="347251"/>
            <a:ext cx="8920029" cy="401200"/>
          </a:xfrm>
        </p:spPr>
        <p:txBody>
          <a:bodyPr/>
          <a:lstStyle/>
          <a:p>
            <a:r>
              <a:rPr lang="en-US" altLang="zh-CN" dirty="0" err="1">
                <a:ea typeface="+mn-ea"/>
                <a:cs typeface="+mn-ea"/>
              </a:rPr>
              <a:t>TencentOS</a:t>
            </a:r>
            <a:r>
              <a:rPr lang="en-US" altLang="zh-CN" dirty="0">
                <a:ea typeface="+mn-ea"/>
                <a:cs typeface="+mn-ea"/>
              </a:rPr>
              <a:t>-Tiny Software Pack based on MDK development</a:t>
            </a: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7</a:t>
            </a:fld>
            <a:endParaRPr lang="zh-CN" altLang="en-US" dirty="0"/>
          </a:p>
        </p:txBody>
      </p:sp>
      <p:sp>
        <p:nvSpPr>
          <p:cNvPr id="8" name="文本框 7">
            <a:extLst>
              <a:ext uri="{FF2B5EF4-FFF2-40B4-BE49-F238E27FC236}">
                <a16:creationId xmlns:a16="http://schemas.microsoft.com/office/drawing/2014/main" id="{C2E04BF4-2543-4279-9440-E98C9CDA9D1C}"/>
              </a:ext>
            </a:extLst>
          </p:cNvPr>
          <p:cNvSpPr txBox="1"/>
          <p:nvPr/>
        </p:nvSpPr>
        <p:spPr>
          <a:xfrm>
            <a:off x="783341" y="1054711"/>
            <a:ext cx="10735559" cy="1497654"/>
          </a:xfrm>
          <a:prstGeom prst="rect">
            <a:avLst/>
          </a:prstGeom>
          <a:noFill/>
        </p:spPr>
        <p:txBody>
          <a:bodyPr wrap="square" lIns="0" rIns="0" rtlCol="0">
            <a:spAutoFit/>
          </a:bodyPr>
          <a:lstStyle/>
          <a:p>
            <a:pPr lvl="0" algn="just">
              <a:lnSpc>
                <a:spcPct val="130000"/>
              </a:lnSpc>
              <a:defRPr/>
            </a:pPr>
            <a:r>
              <a:rPr lang="en-US" altLang="zh-CN" dirty="0">
                <a:solidFill>
                  <a:prstClr val="black"/>
                </a:solidFill>
                <a:latin typeface="+mn-ea"/>
                <a:cs typeface="+mn-ea"/>
              </a:rPr>
              <a:t>Based on the XML format language to write PDSC files, complete the package of </a:t>
            </a:r>
            <a:r>
              <a:rPr lang="en-US" altLang="zh-CN" dirty="0" err="1">
                <a:solidFill>
                  <a:prstClr val="black"/>
                </a:solidFill>
                <a:latin typeface="+mn-ea"/>
                <a:cs typeface="+mn-ea"/>
              </a:rPr>
              <a:t>TencentOS</a:t>
            </a:r>
            <a:r>
              <a:rPr lang="en-US" altLang="zh-CN" dirty="0">
                <a:solidFill>
                  <a:prstClr val="black"/>
                </a:solidFill>
                <a:latin typeface="+mn-ea"/>
                <a:cs typeface="+mn-ea"/>
              </a:rPr>
              <a:t>-Tiny files, and design dependencies for various cores such as ARM Cortex-M0+, M0, M3, M4, M7, M23, M33, etc., adapt the user's cores to provide arch files, and provide sample files for users, so that users can quickly port </a:t>
            </a:r>
            <a:r>
              <a:rPr lang="en-US" altLang="zh-CN" dirty="0" err="1">
                <a:solidFill>
                  <a:prstClr val="black"/>
                </a:solidFill>
                <a:latin typeface="+mn-ea"/>
                <a:cs typeface="+mn-ea"/>
              </a:rPr>
              <a:t>TencentOS</a:t>
            </a:r>
            <a:r>
              <a:rPr lang="en-US" altLang="zh-CN" dirty="0">
                <a:solidFill>
                  <a:prstClr val="black"/>
                </a:solidFill>
                <a:latin typeface="+mn-ea"/>
                <a:cs typeface="+mn-ea"/>
              </a:rPr>
              <a:t>-Tiny to various cores of microcontrollers.</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pic>
        <p:nvPicPr>
          <p:cNvPr id="5" name="图片 4">
            <a:extLst>
              <a:ext uri="{FF2B5EF4-FFF2-40B4-BE49-F238E27FC236}">
                <a16:creationId xmlns:a16="http://schemas.microsoft.com/office/drawing/2014/main" id="{A285CD91-330E-41B3-AD7A-AB679687691A}"/>
              </a:ext>
            </a:extLst>
          </p:cNvPr>
          <p:cNvPicPr>
            <a:picLocks noChangeAspect="1"/>
          </p:cNvPicPr>
          <p:nvPr/>
        </p:nvPicPr>
        <p:blipFill>
          <a:blip r:embed="rId3"/>
          <a:stretch>
            <a:fillRect/>
          </a:stretch>
        </p:blipFill>
        <p:spPr>
          <a:xfrm>
            <a:off x="1934088" y="2552365"/>
            <a:ext cx="8095283" cy="4280346"/>
          </a:xfrm>
          <a:prstGeom prst="rect">
            <a:avLst/>
          </a:prstGeom>
        </p:spPr>
      </p:pic>
    </p:spTree>
    <p:extLst>
      <p:ext uri="{BB962C8B-B14F-4D97-AF65-F5344CB8AC3E}">
        <p14:creationId xmlns:p14="http://schemas.microsoft.com/office/powerpoint/2010/main" val="409231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en-US" altLang="zh-CN" dirty="0">
                <a:ea typeface="+mn-ea"/>
                <a:cs typeface="+mn-ea"/>
              </a:rPr>
              <a:t>Software pack architecture</a:t>
            </a:r>
            <a:endParaRPr lang="zh-CN" altLang="en-US" dirty="0">
              <a:ea typeface="+mn-ea"/>
              <a:cs typeface="+mn-ea"/>
            </a:endParaRPr>
          </a:p>
        </p:txBody>
      </p:sp>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8</a:t>
            </a:fld>
            <a:endParaRPr lang="zh-CN" altLang="en-US" dirty="0"/>
          </a:p>
        </p:txBody>
      </p:sp>
      <p:graphicFrame>
        <p:nvGraphicFramePr>
          <p:cNvPr id="51" name="表格 50">
            <a:extLst>
              <a:ext uri="{FF2B5EF4-FFF2-40B4-BE49-F238E27FC236}">
                <a16:creationId xmlns:a16="http://schemas.microsoft.com/office/drawing/2014/main" id="{7140E9A2-840A-4E19-9F79-03F3186A3C54}"/>
              </a:ext>
            </a:extLst>
          </p:cNvPr>
          <p:cNvGraphicFramePr>
            <a:graphicFrameLocks noGrp="1"/>
          </p:cNvGraphicFramePr>
          <p:nvPr>
            <p:extLst>
              <p:ext uri="{D42A27DB-BD31-4B8C-83A1-F6EECF244321}">
                <p14:modId xmlns:p14="http://schemas.microsoft.com/office/powerpoint/2010/main" val="2097247250"/>
              </p:ext>
            </p:extLst>
          </p:nvPr>
        </p:nvGraphicFramePr>
        <p:xfrm>
          <a:off x="1012615" y="1229318"/>
          <a:ext cx="10385635" cy="4990911"/>
        </p:xfrm>
        <a:graphic>
          <a:graphicData uri="http://schemas.openxmlformats.org/drawingml/2006/table">
            <a:tbl>
              <a:tblPr firstRow="1" firstCol="1" bandRow="1"/>
              <a:tblGrid>
                <a:gridCol w="2029696">
                  <a:extLst>
                    <a:ext uri="{9D8B030D-6E8A-4147-A177-3AD203B41FA5}">
                      <a16:colId xmlns:a16="http://schemas.microsoft.com/office/drawing/2014/main" val="1116191607"/>
                    </a:ext>
                  </a:extLst>
                </a:gridCol>
                <a:gridCol w="3551710">
                  <a:extLst>
                    <a:ext uri="{9D8B030D-6E8A-4147-A177-3AD203B41FA5}">
                      <a16:colId xmlns:a16="http://schemas.microsoft.com/office/drawing/2014/main" val="1191578502"/>
                    </a:ext>
                  </a:extLst>
                </a:gridCol>
                <a:gridCol w="4804229">
                  <a:extLst>
                    <a:ext uri="{9D8B030D-6E8A-4147-A177-3AD203B41FA5}">
                      <a16:colId xmlns:a16="http://schemas.microsoft.com/office/drawing/2014/main" val="52917236"/>
                    </a:ext>
                  </a:extLst>
                </a:gridCol>
              </a:tblGrid>
              <a:tr h="0">
                <a:tc gridSpan="2">
                  <a:txBody>
                    <a:bodyPr/>
                    <a:lstStyle/>
                    <a:p>
                      <a:pPr algn="ctr">
                        <a:lnSpc>
                          <a:spcPct val="114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Contents</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14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Functions</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3239385"/>
                  </a:ext>
                </a:extLst>
              </a:tr>
              <a:tr h="0">
                <a:tc gridSpan="2">
                  <a:txBody>
                    <a:bodyPr/>
                    <a:lstStyle/>
                    <a:p>
                      <a:pPr algn="ctr">
                        <a:lnSpc>
                          <a:spcPct val="114000"/>
                        </a:lnSpc>
                      </a:pP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arch</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14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Includes </a:t>
                      </a: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arch</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files for cores Cortex-M0+, Cortex-M0, Cortex-M3, Cortex-M4, Cortex-M7, Cortex-M23, Cortex-M33 under </a:t>
                      </a:r>
                      <a:r>
                        <a:rPr lang="en-US" altLang="zh-CN" sz="2000" kern="100" dirty="0" err="1">
                          <a:effectLst/>
                          <a:latin typeface="Times New Roman" panose="02020603050405020304" pitchFamily="18" charset="0"/>
                          <a:ea typeface="宋体" panose="02010600030101010101" pitchFamily="2" charset="-122"/>
                          <a:cs typeface="Times New Roman" panose="02020603050405020304" pitchFamily="18" charset="0"/>
                        </a:rPr>
                        <a:t>TencentOS</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-tiny\arch\arm</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5096446"/>
                  </a:ext>
                </a:extLst>
              </a:tr>
              <a:tr h="0">
                <a:tc gridSpan="2">
                  <a:txBody>
                    <a:bodyPr/>
                    <a:lstStyle/>
                    <a:p>
                      <a:pPr algn="ctr">
                        <a:lnSpc>
                          <a:spcPct val="114000"/>
                        </a:lnSpc>
                      </a:pP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kernel</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lnSpc>
                          <a:spcPct val="114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Include </a:t>
                      </a: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kernel</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files in the core, </a:t>
                      </a:r>
                      <a:r>
                        <a:rPr lang="en-US" altLang="zh-CN" sz="2000" kern="100" dirty="0" err="1">
                          <a:effectLst/>
                          <a:latin typeface="Times New Roman" panose="02020603050405020304" pitchFamily="18" charset="0"/>
                          <a:ea typeface="宋体" panose="02010600030101010101" pitchFamily="2" charset="-122"/>
                          <a:cs typeface="Times New Roman" panose="02020603050405020304" pitchFamily="18" charset="0"/>
                        </a:rPr>
                        <a:t>hal</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and pm paths under </a:t>
                      </a:r>
                      <a:r>
                        <a:rPr lang="en-US" altLang="zh-CN" sz="2000" kern="100" dirty="0" err="1">
                          <a:effectLst/>
                          <a:latin typeface="Times New Roman" panose="02020603050405020304" pitchFamily="18" charset="0"/>
                          <a:ea typeface="宋体" panose="02010600030101010101" pitchFamily="2" charset="-122"/>
                          <a:cs typeface="Times New Roman" panose="02020603050405020304" pitchFamily="18" charset="0"/>
                        </a:rPr>
                        <a:t>TencentOS</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-tiny\kernel,</a:t>
                      </a:r>
                      <a:r>
                        <a:rPr lang="en-US" altLang="zh-CN" sz="2000" kern="100" baseline="0" dirty="0">
                          <a:effectLst/>
                          <a:latin typeface="Times New Roman" panose="02020603050405020304" pitchFamily="18" charset="0"/>
                          <a:ea typeface="宋体" panose="02010600030101010101" pitchFamily="2" charset="-122"/>
                          <a:cs typeface="Times New Roman" panose="02020603050405020304" pitchFamily="18" charset="0"/>
                        </a:rPr>
                        <a:t> and </a:t>
                      </a:r>
                      <a:r>
                        <a:rPr lang="en-US" altLang="zh-CN" sz="2000" kern="100" baseline="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tos_config</a:t>
                      </a:r>
                      <a:r>
                        <a:rPr lang="en-US" altLang="zh-CN" sz="2000" kern="100" baseline="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100" baseline="0" dirty="0">
                          <a:effectLst/>
                          <a:latin typeface="Times New Roman" panose="02020603050405020304" pitchFamily="18" charset="0"/>
                          <a:ea typeface="宋体" panose="02010600030101010101" pitchFamily="2" charset="-122"/>
                          <a:cs typeface="Times New Roman" panose="02020603050405020304" pitchFamily="18" charset="0"/>
                        </a:rPr>
                        <a:t>files under </a:t>
                      </a:r>
                      <a:r>
                        <a:rPr lang="en-US" altLang="zh-CN" sz="2000" kern="100" baseline="0" dirty="0" err="1">
                          <a:effectLst/>
                          <a:latin typeface="Times New Roman" panose="02020603050405020304" pitchFamily="18" charset="0"/>
                          <a:ea typeface="宋体" panose="02010600030101010101" pitchFamily="2" charset="-122"/>
                          <a:cs typeface="Times New Roman" panose="02020603050405020304" pitchFamily="18" charset="0"/>
                        </a:rPr>
                        <a:t>TencentOS</a:t>
                      </a:r>
                      <a:r>
                        <a:rPr lang="en-US" altLang="zh-CN" sz="2000" kern="100" baseline="0" dirty="0">
                          <a:effectLst/>
                          <a:latin typeface="Times New Roman" panose="02020603050405020304" pitchFamily="18" charset="0"/>
                          <a:ea typeface="宋体" panose="02010600030101010101" pitchFamily="2" charset="-122"/>
                          <a:cs typeface="Times New Roman" panose="02020603050405020304" pitchFamily="18" charset="0"/>
                        </a:rPr>
                        <a:t>-tiny\board, crop function</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8279649"/>
                  </a:ext>
                </a:extLst>
              </a:tr>
              <a:tr h="0">
                <a:tc gridSpan="2">
                  <a:txBody>
                    <a:bodyPr/>
                    <a:lstStyle/>
                    <a:p>
                      <a:pPr algn="ctr">
                        <a:lnSpc>
                          <a:spcPct val="114000"/>
                        </a:lnSpc>
                      </a:pP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cmsis_os</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marL="0" marR="0" indent="0" algn="ctr" defTabSz="914400" rtl="0" eaLnBrk="1" fontAlgn="auto" latinLnBrk="0" hangingPunct="1">
                        <a:lnSpc>
                          <a:spcPct val="114000"/>
                        </a:lnSpc>
                        <a:spcBef>
                          <a:spcPts val="0"/>
                        </a:spcBef>
                        <a:spcAft>
                          <a:spcPts val="0"/>
                        </a:spcAft>
                        <a:buClrTx/>
                        <a:buSzTx/>
                        <a:buFontTx/>
                        <a:buNone/>
                        <a:tabLst/>
                        <a:defRPr/>
                      </a:pPr>
                      <a:r>
                        <a:rPr lang="en-US" altLang="zh-CN" sz="2000" kern="100" dirty="0" err="1">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cmsis_os</a:t>
                      </a:r>
                      <a:r>
                        <a:rPr lang="en-US" altLang="zh-CN" sz="2000" kern="100" baseline="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100" baseline="0" dirty="0">
                          <a:effectLst/>
                          <a:latin typeface="Times New Roman" panose="02020603050405020304" pitchFamily="18" charset="0"/>
                          <a:ea typeface="宋体" panose="02010600030101010101" pitchFamily="2" charset="-122"/>
                          <a:cs typeface="Times New Roman" panose="02020603050405020304" pitchFamily="18" charset="0"/>
                        </a:rPr>
                        <a:t>in </a:t>
                      </a:r>
                      <a:r>
                        <a:rPr lang="en-US" altLang="zh-CN" sz="2000" kern="100" dirty="0" err="1">
                          <a:effectLst/>
                          <a:latin typeface="Times New Roman" panose="02020603050405020304" pitchFamily="18" charset="0"/>
                          <a:ea typeface="宋体" panose="02010600030101010101" pitchFamily="2" charset="-122"/>
                          <a:cs typeface="Times New Roman" panose="02020603050405020304" pitchFamily="18" charset="0"/>
                        </a:rPr>
                        <a:t>TencentOS</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-tiny\</a:t>
                      </a:r>
                      <a:r>
                        <a:rPr lang="en-US" altLang="zh-CN" sz="2000" kern="100" dirty="0" err="1">
                          <a:effectLst/>
                          <a:latin typeface="Times New Roman" panose="02020603050405020304" pitchFamily="18" charset="0"/>
                          <a:ea typeface="宋体" panose="02010600030101010101" pitchFamily="2" charset="-122"/>
                          <a:cs typeface="Times New Roman" panose="02020603050405020304" pitchFamily="18" charset="0"/>
                        </a:rPr>
                        <a:t>osal</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err="1">
                          <a:effectLst/>
                          <a:latin typeface="Times New Roman" panose="02020603050405020304" pitchFamily="18" charset="0"/>
                          <a:ea typeface="宋体" panose="02010600030101010101" pitchFamily="2" charset="-122"/>
                          <a:cs typeface="Times New Roman" panose="02020603050405020304" pitchFamily="18" charset="0"/>
                        </a:rPr>
                        <a:t>cmsis_os</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288856"/>
                  </a:ext>
                </a:extLst>
              </a:tr>
              <a:tr h="0">
                <a:tc rowSpan="3">
                  <a:txBody>
                    <a:bodyPr/>
                    <a:lstStyle/>
                    <a:p>
                      <a:pPr algn="ct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example</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4000"/>
                        </a:lnSpc>
                      </a:pP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helloworld_main</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4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The </a:t>
                      </a: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main</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file for testing the pack</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7367363"/>
                  </a:ext>
                </a:extLst>
              </a:tr>
              <a:tr h="0">
                <a:tc vMerge="1">
                  <a:txBody>
                    <a:bodyPr/>
                    <a:lstStyle/>
                    <a:p>
                      <a:endParaRPr lang="zh-CN" altLang="en-US"/>
                    </a:p>
                  </a:txBody>
                  <a:tcPr/>
                </a:tc>
                <a:tc>
                  <a:txBody>
                    <a:bodyPr/>
                    <a:lstStyle/>
                    <a:p>
                      <a:pPr algn="ctr">
                        <a:lnSpc>
                          <a:spcPct val="114000"/>
                        </a:lnSpc>
                      </a:pP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mcu_it.c</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4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For making changes to </a:t>
                      </a: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interrupt</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function</a:t>
                      </a:r>
                      <a:endParaRPr 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9679977"/>
                  </a:ext>
                </a:extLst>
              </a:tr>
              <a:tr h="0">
                <a:tc vMerge="1">
                  <a:txBody>
                    <a:bodyPr/>
                    <a:lstStyle/>
                    <a:p>
                      <a:endParaRPr lang="zh-CN" altLang="en-US"/>
                    </a:p>
                  </a:txBody>
                  <a:tcPr/>
                </a:tc>
                <a:tc>
                  <a:txBody>
                    <a:bodyPr/>
                    <a:lstStyle/>
                    <a:p>
                      <a:pPr algn="ctr">
                        <a:lnSpc>
                          <a:spcPct val="114000"/>
                        </a:lnSpc>
                      </a:pPr>
                      <a:r>
                        <a:rPr lang="en-US" sz="2400" kern="100" dirty="0" err="1">
                          <a:effectLst/>
                          <a:latin typeface="Times New Roman" panose="02020603050405020304" pitchFamily="18" charset="0"/>
                          <a:ea typeface="宋体" panose="02010600030101010101" pitchFamily="2" charset="-122"/>
                          <a:cs typeface="Times New Roman" panose="02020603050405020304" pitchFamily="18" charset="0"/>
                        </a:rPr>
                        <a:t>mcu_platform.h</a:t>
                      </a:r>
                      <a:endParaRPr 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4000"/>
                        </a:lnSpc>
                      </a:pP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Add header files for </a:t>
                      </a: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external</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microcontrollers and chips here</a:t>
                      </a:r>
                      <a:endParaRPr lang="zh-CN" sz="2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26770"/>
                  </a:ext>
                </a:extLst>
              </a:tr>
            </a:tbl>
          </a:graphicData>
        </a:graphic>
      </p:graphicFrame>
    </p:spTree>
    <p:extLst>
      <p:ext uri="{BB962C8B-B14F-4D97-AF65-F5344CB8AC3E}">
        <p14:creationId xmlns:p14="http://schemas.microsoft.com/office/powerpoint/2010/main" val="2322965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F441CD79-00DF-4A3A-BB62-56E611C95A85}"/>
              </a:ext>
            </a:extLst>
          </p:cNvPr>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1" u="none" strike="noStrike" kern="1200" cap="none" spc="300" normalizeH="0" baseline="0" noProof="0" dirty="0">
                <a:ln>
                  <a:noFill/>
                </a:ln>
                <a:solidFill>
                  <a:srgbClr val="445437"/>
                </a:solidFill>
                <a:effectLst/>
                <a:uLnTx/>
                <a:uFillTx/>
                <a:latin typeface="Microsoft YaHei"/>
                <a:ea typeface="Microsoft YaHei"/>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a:ea typeface="Microsoft YaHei"/>
              <a:cs typeface="+mn-ea"/>
            </a:endParaRPr>
          </a:p>
        </p:txBody>
      </p:sp>
      <p:pic>
        <p:nvPicPr>
          <p:cNvPr id="8" name="图片 7">
            <a:extLst>
              <a:ext uri="{FF2B5EF4-FFF2-40B4-BE49-F238E27FC236}">
                <a16:creationId xmlns:a16="http://schemas.microsoft.com/office/drawing/2014/main" id="{2BA37264-67D4-4BC0-9A67-13CBC65D4E6A}"/>
              </a:ext>
            </a:extLst>
          </p:cNvPr>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
        <p:nvSpPr>
          <p:cNvPr id="5" name="文本占位符 4"/>
          <p:cNvSpPr>
            <a:spLocks noGrp="1"/>
          </p:cNvSpPr>
          <p:nvPr>
            <p:ph type="body" sz="quarter" idx="10"/>
          </p:nvPr>
        </p:nvSpPr>
        <p:spPr/>
        <p:txBody>
          <a:bodyPr/>
          <a:lstStyle/>
          <a:p>
            <a:pPr lvl="0">
              <a:defRPr/>
            </a:pPr>
            <a:r>
              <a:rPr lang="en-US" altLang="zh-CN" sz="3600" dirty="0">
                <a:solidFill>
                  <a:srgbClr val="445437"/>
                </a:solidFill>
                <a:cs typeface="+mn-ea"/>
              </a:rPr>
              <a:t>Content design</a:t>
            </a:r>
            <a:endParaRPr lang="zh-CN" altLang="en-US" sz="3600" spc="0" dirty="0">
              <a:solidFill>
                <a:srgbClr val="445437"/>
              </a:solidFill>
              <a:cs typeface="+mn-ea"/>
            </a:endParaRPr>
          </a:p>
        </p:txBody>
      </p:sp>
    </p:spTree>
    <p:extLst>
      <p:ext uri="{BB962C8B-B14F-4D97-AF65-F5344CB8AC3E}">
        <p14:creationId xmlns:p14="http://schemas.microsoft.com/office/powerpoint/2010/main" val="19330923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TotalTime>
  <Words>2296</Words>
  <Application>Microsoft Office PowerPoint</Application>
  <PresentationFormat>宽屏</PresentationFormat>
  <Paragraphs>247</Paragraphs>
  <Slides>30</Slides>
  <Notes>27</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30</vt:i4>
      </vt:variant>
    </vt:vector>
  </HeadingPairs>
  <TitlesOfParts>
    <vt:vector size="43" baseType="lpstr">
      <vt:lpstr>-apple-system</vt:lpstr>
      <vt:lpstr>等线</vt:lpstr>
      <vt:lpstr>宋体</vt:lpstr>
      <vt:lpstr>微软雅黑</vt:lpstr>
      <vt:lpstr>微软雅黑</vt:lpstr>
      <vt:lpstr>Arial</vt:lpstr>
      <vt:lpstr>Calibri</vt:lpstr>
      <vt:lpstr>Century Gothic</vt:lpstr>
      <vt:lpstr>Segoe UI</vt:lpstr>
      <vt:lpstr>Segoe UI Light</vt:lpstr>
      <vt:lpstr>Times New Roman</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CUI LINWEI</cp:lastModifiedBy>
  <cp:revision>98</cp:revision>
  <dcterms:created xsi:type="dcterms:W3CDTF">2019-03-11T14:11:26Z</dcterms:created>
  <dcterms:modified xsi:type="dcterms:W3CDTF">2021-09-19T13:25:22Z</dcterms:modified>
</cp:coreProperties>
</file>